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61" r:id="rId2"/>
    <p:sldId id="299" r:id="rId3"/>
    <p:sldId id="287" r:id="rId4"/>
    <p:sldId id="259" r:id="rId5"/>
    <p:sldId id="260" r:id="rId6"/>
    <p:sldId id="529" r:id="rId7"/>
    <p:sldId id="530" r:id="rId8"/>
    <p:sldId id="270" r:id="rId9"/>
    <p:sldId id="271" r:id="rId10"/>
    <p:sldId id="272" r:id="rId11"/>
    <p:sldId id="273" r:id="rId12"/>
    <p:sldId id="274" r:id="rId13"/>
    <p:sldId id="506" r:id="rId14"/>
    <p:sldId id="507" r:id="rId15"/>
    <p:sldId id="508" r:id="rId16"/>
    <p:sldId id="509" r:id="rId17"/>
    <p:sldId id="510" r:id="rId18"/>
    <p:sldId id="527" r:id="rId19"/>
    <p:sldId id="528" r:id="rId20"/>
    <p:sldId id="531" r:id="rId21"/>
    <p:sldId id="534" r:id="rId22"/>
    <p:sldId id="511" r:id="rId23"/>
    <p:sldId id="512" r:id="rId24"/>
    <p:sldId id="517" r:id="rId25"/>
    <p:sldId id="518" r:id="rId26"/>
    <p:sldId id="513" r:id="rId27"/>
    <p:sldId id="519" r:id="rId28"/>
    <p:sldId id="514" r:id="rId29"/>
    <p:sldId id="520" r:id="rId30"/>
    <p:sldId id="521" r:id="rId31"/>
    <p:sldId id="522" r:id="rId32"/>
    <p:sldId id="523" r:id="rId33"/>
    <p:sldId id="524" r:id="rId34"/>
    <p:sldId id="526" r:id="rId35"/>
    <p:sldId id="535" r:id="rId36"/>
    <p:sldId id="291" r:id="rId37"/>
    <p:sldId id="284" r:id="rId38"/>
    <p:sldId id="536" r:id="rId39"/>
    <p:sldId id="264" r:id="rId40"/>
    <p:sldId id="537" r:id="rId4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1D2"/>
    <a:srgbClr val="6A0495"/>
    <a:srgbClr val="E4A94D"/>
    <a:srgbClr val="4372B8"/>
    <a:srgbClr val="BB1B8D"/>
    <a:srgbClr val="E75021"/>
    <a:srgbClr val="F16361"/>
    <a:srgbClr val="1E9763"/>
    <a:srgbClr val="263B86"/>
    <a:srgbClr val="039B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4" autoAdjust="0"/>
    <p:restoredTop sz="94392"/>
  </p:normalViewPr>
  <p:slideViewPr>
    <p:cSldViewPr snapToGrid="0" snapToObjects="1">
      <p:cViewPr varScale="1">
        <p:scale>
          <a:sx n="285" d="100"/>
          <a:sy n="285" d="100"/>
        </p:scale>
        <p:origin x="1568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54D164-EA59-4044-8F82-034AE49D2C8D}" type="datetimeFigureOut">
              <a:rPr lang="en-US" smtClean="0"/>
              <a:t>5/3/23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0F61D2-B981-484E-B5B5-CD430142C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41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0eb85ed9e4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0eb85ed9e4_0_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g10eb85ed9e4_0_2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7091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0eb85ed9e4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0eb85ed9e4_0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g10eb85ed9e4_0_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2501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00" cy="432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1181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00" cy="432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2457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00" cy="432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854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7737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0779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0964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58842" y="1781666"/>
            <a:ext cx="5793079" cy="1321357"/>
          </a:xfrm>
          <a:solidFill>
            <a:schemeClr val="bg1"/>
          </a:solidFill>
        </p:spPr>
        <p:txBody>
          <a:bodyPr lIns="360000" anchor="ctr">
            <a:noAutofit/>
          </a:bodyPr>
          <a:lstStyle>
            <a:lvl1pPr marL="0" indent="0" algn="l">
              <a:buNone/>
              <a:defRPr sz="4800" b="1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2pPr>
            <a:lvl3pPr marL="9144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3pPr>
            <a:lvl4pPr marL="13716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4pPr>
            <a:lvl5pPr marL="18288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CA" dirty="0"/>
              <a:t>Click to Edit Title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58842" y="3188508"/>
            <a:ext cx="3026003" cy="403106"/>
          </a:xfrm>
          <a:solidFill>
            <a:schemeClr val="tx1"/>
          </a:solidFill>
          <a:ln>
            <a:noFill/>
          </a:ln>
        </p:spPr>
        <p:txBody>
          <a:bodyPr lIns="360000">
            <a:no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2pPr>
            <a:lvl3pPr marL="9144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3pPr>
            <a:lvl4pPr marL="13716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4pPr>
            <a:lvl5pPr marL="18288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CA" dirty="0"/>
              <a:t>Title / Subtitle Here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56" b="22748"/>
          <a:stretch/>
        </p:blipFill>
        <p:spPr>
          <a:xfrm>
            <a:off x="360383" y="495301"/>
            <a:ext cx="3809486" cy="108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17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Overview - Text">
  <p:cSld name="Content Overview - 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"/>
          <p:cNvSpPr txBox="1">
            <a:spLocks noGrp="1"/>
          </p:cNvSpPr>
          <p:nvPr>
            <p:ph type="title"/>
          </p:nvPr>
        </p:nvSpPr>
        <p:spPr>
          <a:xfrm>
            <a:off x="216244" y="130197"/>
            <a:ext cx="8711513" cy="676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2934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86" y="206218"/>
            <a:ext cx="8207573" cy="461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942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551543"/>
            <a:ext cx="9144000" cy="43952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96897" y="40417"/>
            <a:ext cx="8389903" cy="490484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55601" y="885371"/>
            <a:ext cx="7376458" cy="3709252"/>
          </a:xfrm>
        </p:spPr>
        <p:txBody>
          <a:bodyPr/>
          <a:lstStyle>
            <a:lvl1pPr>
              <a:buClr>
                <a:srgbClr val="6A0495"/>
              </a:buClr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buClr>
                <a:srgbClr val="6A0495"/>
              </a:buClr>
              <a:defRPr sz="24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buClr>
                <a:srgbClr val="6A0495"/>
              </a:buClr>
              <a:defRPr sz="200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buClr>
                <a:srgbClr val="6A0495"/>
              </a:buClr>
              <a:defRPr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buClr>
                <a:srgbClr val="6A0495"/>
              </a:buClr>
              <a:defRPr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-2" y="4946754"/>
            <a:ext cx="9144002" cy="19674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8140588" y="4903103"/>
            <a:ext cx="865845" cy="255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8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1000" dirty="0">
                <a:solidFill>
                  <a:srgbClr val="E4A94D"/>
                </a:solidFill>
              </a:rPr>
              <a:t>#</a:t>
            </a:r>
            <a:r>
              <a:rPr lang="en-US" sz="1000" dirty="0" err="1">
                <a:solidFill>
                  <a:srgbClr val="E4A94D"/>
                </a:solidFill>
              </a:rPr>
              <a:t>ossummit</a:t>
            </a:r>
            <a:endParaRPr lang="en-US" sz="1000" b="1" dirty="0">
              <a:solidFill>
                <a:srgbClr val="E4A94D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342" y="4477854"/>
            <a:ext cx="873611" cy="2872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0">
              <a:srgbClr val="E4A94D"/>
            </a:gs>
            <a:gs pos="99000">
              <a:srgbClr val="0051D2"/>
            </a:gs>
            <a:gs pos="45000">
              <a:srgbClr val="6A0495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848412" y="0"/>
            <a:ext cx="8295587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209568" y="1439057"/>
            <a:ext cx="6559682" cy="2906700"/>
          </a:xfrm>
          <a:noFill/>
        </p:spPr>
        <p:txBody>
          <a:bodyPr lIns="360000" anchor="ctr">
            <a:noAutofit/>
          </a:bodyPr>
          <a:lstStyle>
            <a:lvl1pPr marL="0" indent="0" algn="l">
              <a:buNone/>
              <a:defRPr sz="4800" b="1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2pPr>
            <a:lvl3pPr marL="9144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3pPr>
            <a:lvl4pPr marL="13716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4pPr>
            <a:lvl5pPr marL="1828800" indent="0" algn="ctr">
              <a:buNone/>
              <a:defRPr sz="4800">
                <a:solidFill>
                  <a:schemeClr val="bg1"/>
                </a:solidFill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CA" dirty="0"/>
              <a:t>Insert Title </a:t>
            </a:r>
            <a:br>
              <a:rPr lang="en-CA" dirty="0"/>
            </a:br>
            <a:r>
              <a:rPr lang="en-CA" dirty="0"/>
              <a:t>Here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643" y="4465154"/>
            <a:ext cx="836508" cy="28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87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255A4-86C7-BCC5-493C-B53935460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6B22E-5EAD-6213-27F2-2BD73C94E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025164-2292-78E4-A7ED-7FC44BF74D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7454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8BA94-4FAD-4D92-6D67-81EB4EFE4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3C842-F567-E3F5-5F70-F963AECA4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844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216244" y="130197"/>
            <a:ext cx="8711513" cy="676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9192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13683" y="677606"/>
            <a:ext cx="1757588" cy="250224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0"/>
          <p:cNvSpPr txBox="1"/>
          <p:nvPr/>
        </p:nvSpPr>
        <p:spPr>
          <a:xfrm>
            <a:off x="2068200" y="3342919"/>
            <a:ext cx="5007600" cy="69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2"/>
                </a:solidFill>
                <a:latin typeface="Teko"/>
                <a:ea typeface="Teko"/>
                <a:cs typeface="Teko"/>
                <a:sym typeface="Teko"/>
              </a:rPr>
              <a:t>THANK YOU</a:t>
            </a:r>
            <a:endParaRPr sz="3600" b="1">
              <a:solidFill>
                <a:schemeClr val="lt2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  <p:extLst>
      <p:ext uri="{BB962C8B-B14F-4D97-AF65-F5344CB8AC3E}">
        <p14:creationId xmlns:p14="http://schemas.microsoft.com/office/powerpoint/2010/main" val="1405939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Me">
  <p:cSld name="Contact Me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>
            <a:spLocks noGrp="1"/>
          </p:cNvSpPr>
          <p:nvPr>
            <p:ph type="body" idx="1"/>
          </p:nvPr>
        </p:nvSpPr>
        <p:spPr>
          <a:xfrm>
            <a:off x="3541987" y="1855782"/>
            <a:ext cx="4411524" cy="502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4050" b="1" i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050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900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750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9pPr>
          </a:lstStyle>
          <a:p>
            <a:endParaRPr/>
          </a:p>
        </p:txBody>
      </p:sp>
      <p:sp>
        <p:nvSpPr>
          <p:cNvPr id="182" name="Google Shape;182;p21"/>
          <p:cNvSpPr txBox="1">
            <a:spLocks noGrp="1"/>
          </p:cNvSpPr>
          <p:nvPr>
            <p:ph type="body" idx="2"/>
          </p:nvPr>
        </p:nvSpPr>
        <p:spPr>
          <a:xfrm>
            <a:off x="3541987" y="2424900"/>
            <a:ext cx="4411524" cy="290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1800" b="0" i="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050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900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750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9pPr>
          </a:lstStyle>
          <a:p>
            <a:endParaRPr/>
          </a:p>
        </p:txBody>
      </p:sp>
      <p:sp>
        <p:nvSpPr>
          <p:cNvPr id="183" name="Google Shape;183;p21"/>
          <p:cNvSpPr txBox="1">
            <a:spLocks noGrp="1"/>
          </p:cNvSpPr>
          <p:nvPr>
            <p:ph type="title"/>
          </p:nvPr>
        </p:nvSpPr>
        <p:spPr>
          <a:xfrm>
            <a:off x="216244" y="130197"/>
            <a:ext cx="8711513" cy="676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84" name="Google Shape;184;p21"/>
          <p:cNvSpPr txBox="1">
            <a:spLocks noGrp="1"/>
          </p:cNvSpPr>
          <p:nvPr>
            <p:ph type="body" idx="3"/>
          </p:nvPr>
        </p:nvSpPr>
        <p:spPr>
          <a:xfrm>
            <a:off x="3541987" y="2934982"/>
            <a:ext cx="4411524" cy="290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1500" b="0" i="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050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900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750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0499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8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227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25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64" r:id="rId3"/>
    <p:sldLayoutId id="2147483658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</p:sldLayoutIdLst>
  <p:txStyles>
    <p:titleStyle>
      <a:lvl1pPr algn="l" defTabSz="457200" rtl="0" eaLnBrk="1" latinLnBrk="0" hangingPunct="1">
        <a:spcBef>
          <a:spcPct val="0"/>
        </a:spcBef>
        <a:buNone/>
        <a:defRPr sz="380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k9scli.io/" TargetMode="External"/><Relationship Id="rId7" Type="http://schemas.openxmlformats.org/officeDocument/2006/relationships/hyperlink" Target="https://github.com/kubernetes-sigs/kwok" TargetMode="External"/><Relationship Id="rId2" Type="http://schemas.openxmlformats.org/officeDocument/2006/relationships/hyperlink" Target="https://k3d.io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kind.sigs.k8s.io/" TargetMode="External"/><Relationship Id="rId5" Type="http://schemas.openxmlformats.org/officeDocument/2006/relationships/hyperlink" Target="https://docker.com/" TargetMode="External"/><Relationship Id="rId4" Type="http://schemas.openxmlformats.org/officeDocument/2006/relationships/hyperlink" Target="https://rancher.com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ode.com/products/kubernetes/" TargetMode="External"/><Relationship Id="rId2" Type="http://schemas.openxmlformats.org/officeDocument/2006/relationships/hyperlink" Target="https://www.digitalocean.com/products/kubernetes" TargetMode="Externa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rafana.com/" TargetMode="External"/><Relationship Id="rId2" Type="http://schemas.openxmlformats.org/officeDocument/2006/relationships/hyperlink" Target="https://www.elastic.co/what-is/elk-stack" TargetMode="Externa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zarf.dev/" TargetMode="External"/><Relationship Id="rId2" Type="http://schemas.openxmlformats.org/officeDocument/2006/relationships/hyperlink" Target="https://www.chainguard.dev/" TargetMode="Externa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twitter.com/memenetes/status/1637861860039876624" TargetMode="External"/><Relationship Id="rId5" Type="http://schemas.openxmlformats.org/officeDocument/2006/relationships/image" Target="../media/image29.png"/><Relationship Id="rId4" Type="http://schemas.openxmlformats.org/officeDocument/2006/relationships/hyperlink" Target="https://landscape.cncf.io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architecture/cloud-controller/" TargetMode="External"/><Relationship Id="rId2" Type="http://schemas.openxmlformats.org/officeDocument/2006/relationships/hyperlink" Target="https://kubernetes.io/docs/reference/kubernetes-api/api-index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memenetes/status/1633876132855709697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twitter.com/memenetes/status/1631339227785969664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 to Kubernetes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For Developers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33792" y="4464459"/>
            <a:ext cx="1165224" cy="346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8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1500" dirty="0"/>
              <a:t>#</a:t>
            </a:r>
            <a:r>
              <a:rPr lang="en-US" sz="1500" dirty="0" err="1"/>
              <a:t>ossummit</a:t>
            </a:r>
            <a:endParaRPr lang="en-US" sz="1500" b="1" dirty="0">
              <a:solidFill>
                <a:srgbClr val="8ABA55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08308" y="4479450"/>
            <a:ext cx="1649636" cy="346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8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CA" dirty="0"/>
              <a:t>@</a:t>
            </a:r>
            <a:r>
              <a:rPr lang="en-CA" dirty="0" err="1"/>
              <a:t>jasonvanbrackel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005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BC1B5-5BED-4A5A-BC80-F06B60071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ReplicaSet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04C106-442B-4674-8E53-BD0E9E628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1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4326BE04-5379-47DB-8007-71C1F0CB2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531" y="2062912"/>
            <a:ext cx="1449917" cy="1989666"/>
          </a:xfrm>
          <a:prstGeom prst="rect">
            <a:avLst/>
          </a:prstGeom>
        </p:spPr>
      </p:pic>
      <p:pic>
        <p:nvPicPr>
          <p:cNvPr id="2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DB07054-11AC-440C-A0D3-F38C8D29E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061" y="2986439"/>
            <a:ext cx="357982" cy="348986"/>
          </a:xfrm>
          <a:prstGeom prst="rect">
            <a:avLst/>
          </a:prstGeom>
        </p:spPr>
      </p:pic>
      <p:pic>
        <p:nvPicPr>
          <p:cNvPr id="2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BB7C42BC-34E8-48BF-8596-CB50393F6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289" y="2986438"/>
            <a:ext cx="357982" cy="348986"/>
          </a:xfrm>
          <a:prstGeom prst="rect">
            <a:avLst/>
          </a:prstGeom>
        </p:spPr>
      </p:pic>
      <p:pic>
        <p:nvPicPr>
          <p:cNvPr id="2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98C3D93-80F7-4C34-AE61-C71F2504E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060" y="3380668"/>
            <a:ext cx="357982" cy="348986"/>
          </a:xfrm>
          <a:prstGeom prst="rect">
            <a:avLst/>
          </a:prstGeom>
        </p:spPr>
      </p:pic>
      <p:pic>
        <p:nvPicPr>
          <p:cNvPr id="2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ABDEE142-7EAF-4946-BCED-7214E6F37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289" y="3380668"/>
            <a:ext cx="357982" cy="348986"/>
          </a:xfrm>
          <a:prstGeom prst="rect">
            <a:avLst/>
          </a:prstGeom>
        </p:spPr>
      </p:pic>
      <p:pic>
        <p:nvPicPr>
          <p:cNvPr id="2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DE2F15A-3A55-4AF7-B110-644558391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718" y="2076140"/>
            <a:ext cx="1449917" cy="1989666"/>
          </a:xfrm>
          <a:prstGeom prst="rect">
            <a:avLst/>
          </a:prstGeom>
        </p:spPr>
      </p:pic>
      <p:pic>
        <p:nvPicPr>
          <p:cNvPr id="2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C6C2B1B-FFED-413E-B7B3-2D368731B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249" y="2999668"/>
            <a:ext cx="357982" cy="348986"/>
          </a:xfrm>
          <a:prstGeom prst="rect">
            <a:avLst/>
          </a:prstGeom>
        </p:spPr>
      </p:pic>
      <p:pic>
        <p:nvPicPr>
          <p:cNvPr id="2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771C917-7D0A-4E7B-B7A2-623CE8443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476" y="2999666"/>
            <a:ext cx="357982" cy="348986"/>
          </a:xfrm>
          <a:prstGeom prst="rect">
            <a:avLst/>
          </a:prstGeom>
        </p:spPr>
      </p:pic>
      <p:pic>
        <p:nvPicPr>
          <p:cNvPr id="2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A6850B6-26FF-47B2-ADE1-EAFC4007F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248" y="3393898"/>
            <a:ext cx="357982" cy="348986"/>
          </a:xfrm>
          <a:prstGeom prst="rect">
            <a:avLst/>
          </a:prstGeom>
        </p:spPr>
      </p:pic>
      <p:pic>
        <p:nvPicPr>
          <p:cNvPr id="3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605506C-F78B-4EE3-B21F-5D2720F1F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476" y="3393896"/>
            <a:ext cx="357982" cy="348986"/>
          </a:xfrm>
          <a:prstGeom prst="rect">
            <a:avLst/>
          </a:prstGeom>
        </p:spPr>
      </p:pic>
      <p:pic>
        <p:nvPicPr>
          <p:cNvPr id="31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64709912-27F0-4634-BA11-00A2BA95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009" y="2060266"/>
            <a:ext cx="1449917" cy="1989666"/>
          </a:xfrm>
          <a:prstGeom prst="rect">
            <a:avLst/>
          </a:prstGeom>
        </p:spPr>
      </p:pic>
      <p:pic>
        <p:nvPicPr>
          <p:cNvPr id="3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FC096E6-DD58-42FD-AE96-7F2041DCF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541" y="2983793"/>
            <a:ext cx="357982" cy="348986"/>
          </a:xfrm>
          <a:prstGeom prst="rect">
            <a:avLst/>
          </a:prstGeom>
        </p:spPr>
      </p:pic>
      <p:pic>
        <p:nvPicPr>
          <p:cNvPr id="3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178BBCB0-B127-4895-8D8D-F509FB1AD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766" y="2983791"/>
            <a:ext cx="357982" cy="348986"/>
          </a:xfrm>
          <a:prstGeom prst="rect">
            <a:avLst/>
          </a:prstGeom>
        </p:spPr>
      </p:pic>
      <p:pic>
        <p:nvPicPr>
          <p:cNvPr id="3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1A16F3CB-02F0-498F-9444-496167EA0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541" y="3378023"/>
            <a:ext cx="357982" cy="348986"/>
          </a:xfrm>
          <a:prstGeom prst="rect">
            <a:avLst/>
          </a:prstGeom>
        </p:spPr>
      </p:pic>
      <p:pic>
        <p:nvPicPr>
          <p:cNvPr id="3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068D58E-37C4-4EF3-9DAB-FD474C04D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766" y="3378022"/>
            <a:ext cx="357982" cy="34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78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BC1B5-5BED-4A5A-BC80-F06B60071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ReplicaSet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04C106-442B-4674-8E53-BD0E9E628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801E860D-E50F-4485-B8AE-0018055BABC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817042" y="4892383"/>
            <a:ext cx="296415" cy="205977"/>
          </a:xfrm>
        </p:spPr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67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11</a:t>
            </a:fld>
            <a:endParaRPr lang="en-US" sz="675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4326BE04-5379-47DB-8007-71C1F0CB2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531" y="2062912"/>
            <a:ext cx="1449917" cy="1989666"/>
          </a:xfrm>
          <a:prstGeom prst="rect">
            <a:avLst/>
          </a:prstGeom>
        </p:spPr>
      </p:pic>
      <p:pic>
        <p:nvPicPr>
          <p:cNvPr id="2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DB07054-11AC-440C-A0D3-F38C8D29E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061" y="2986439"/>
            <a:ext cx="357982" cy="348986"/>
          </a:xfrm>
          <a:prstGeom prst="rect">
            <a:avLst/>
          </a:prstGeom>
        </p:spPr>
      </p:pic>
      <p:pic>
        <p:nvPicPr>
          <p:cNvPr id="2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BB7C42BC-34E8-48BF-8596-CB50393F6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289" y="2986438"/>
            <a:ext cx="357982" cy="348986"/>
          </a:xfrm>
          <a:prstGeom prst="rect">
            <a:avLst/>
          </a:prstGeom>
        </p:spPr>
      </p:pic>
      <p:pic>
        <p:nvPicPr>
          <p:cNvPr id="2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98C3D93-80F7-4C34-AE61-C71F2504E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060" y="3380668"/>
            <a:ext cx="357982" cy="348986"/>
          </a:xfrm>
          <a:prstGeom prst="rect">
            <a:avLst/>
          </a:prstGeom>
        </p:spPr>
      </p:pic>
      <p:pic>
        <p:nvPicPr>
          <p:cNvPr id="2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ABDEE142-7EAF-4946-BCED-7214E6F37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289" y="3380668"/>
            <a:ext cx="357982" cy="348986"/>
          </a:xfrm>
          <a:prstGeom prst="rect">
            <a:avLst/>
          </a:prstGeom>
        </p:spPr>
      </p:pic>
      <p:pic>
        <p:nvPicPr>
          <p:cNvPr id="2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DE2F15A-3A55-4AF7-B110-644558391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718" y="2076140"/>
            <a:ext cx="1449917" cy="1989666"/>
          </a:xfrm>
          <a:prstGeom prst="rect">
            <a:avLst/>
          </a:prstGeom>
        </p:spPr>
      </p:pic>
      <p:pic>
        <p:nvPicPr>
          <p:cNvPr id="2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C6C2B1B-FFED-413E-B7B3-2D368731B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249" y="2999668"/>
            <a:ext cx="357982" cy="348986"/>
          </a:xfrm>
          <a:prstGeom prst="rect">
            <a:avLst/>
          </a:prstGeom>
        </p:spPr>
      </p:pic>
      <p:pic>
        <p:nvPicPr>
          <p:cNvPr id="2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771C917-7D0A-4E7B-B7A2-623CE8443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476" y="2999666"/>
            <a:ext cx="357982" cy="348986"/>
          </a:xfrm>
          <a:prstGeom prst="rect">
            <a:avLst/>
          </a:prstGeom>
        </p:spPr>
      </p:pic>
      <p:pic>
        <p:nvPicPr>
          <p:cNvPr id="2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A6850B6-26FF-47B2-ADE1-EAFC4007F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248" y="3393898"/>
            <a:ext cx="357982" cy="348986"/>
          </a:xfrm>
          <a:prstGeom prst="rect">
            <a:avLst/>
          </a:prstGeom>
        </p:spPr>
      </p:pic>
      <p:pic>
        <p:nvPicPr>
          <p:cNvPr id="3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605506C-F78B-4EE3-B21F-5D2720F1F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476" y="3393896"/>
            <a:ext cx="357982" cy="348986"/>
          </a:xfrm>
          <a:prstGeom prst="rect">
            <a:avLst/>
          </a:prstGeom>
        </p:spPr>
      </p:pic>
      <p:pic>
        <p:nvPicPr>
          <p:cNvPr id="31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64709912-27F0-4634-BA11-00A2BA95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009" y="2060266"/>
            <a:ext cx="1449917" cy="1989666"/>
          </a:xfrm>
          <a:prstGeom prst="rect">
            <a:avLst/>
          </a:prstGeom>
        </p:spPr>
      </p:pic>
      <p:pic>
        <p:nvPicPr>
          <p:cNvPr id="3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FC096E6-DD58-42FD-AE96-7F2041DCF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541" y="2983793"/>
            <a:ext cx="357982" cy="348986"/>
          </a:xfrm>
          <a:prstGeom prst="rect">
            <a:avLst/>
          </a:prstGeom>
        </p:spPr>
      </p:pic>
      <p:pic>
        <p:nvPicPr>
          <p:cNvPr id="3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178BBCB0-B127-4895-8D8D-F509FB1AD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766" y="2983791"/>
            <a:ext cx="357982" cy="348986"/>
          </a:xfrm>
          <a:prstGeom prst="rect">
            <a:avLst/>
          </a:prstGeom>
        </p:spPr>
      </p:pic>
      <p:pic>
        <p:nvPicPr>
          <p:cNvPr id="3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1A16F3CB-02F0-498F-9444-496167EA0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541" y="3378023"/>
            <a:ext cx="357982" cy="348986"/>
          </a:xfrm>
          <a:prstGeom prst="rect">
            <a:avLst/>
          </a:prstGeom>
        </p:spPr>
      </p:pic>
      <p:pic>
        <p:nvPicPr>
          <p:cNvPr id="3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068D58E-37C4-4EF3-9DAB-FD474C04D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766" y="3378022"/>
            <a:ext cx="357982" cy="348986"/>
          </a:xfrm>
          <a:prstGeom prst="rect">
            <a:avLst/>
          </a:prstGeom>
        </p:spPr>
      </p:pic>
      <p:pic>
        <p:nvPicPr>
          <p:cNvPr id="20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188533C7-728B-4F03-91C1-98D12D0C8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531" y="2073662"/>
            <a:ext cx="1449917" cy="1989666"/>
          </a:xfrm>
          <a:prstGeom prst="rect">
            <a:avLst/>
          </a:prstGeom>
        </p:spPr>
      </p:pic>
      <p:pic>
        <p:nvPicPr>
          <p:cNvPr id="3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98134BB-084B-4D43-9021-11D3A6092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061" y="2997190"/>
            <a:ext cx="357982" cy="348986"/>
          </a:xfrm>
          <a:prstGeom prst="rect">
            <a:avLst/>
          </a:prstGeom>
        </p:spPr>
      </p:pic>
      <p:pic>
        <p:nvPicPr>
          <p:cNvPr id="3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DACA0AA7-D60A-4054-90FA-20E13283B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289" y="2997188"/>
            <a:ext cx="357982" cy="348986"/>
          </a:xfrm>
          <a:prstGeom prst="rect">
            <a:avLst/>
          </a:prstGeom>
        </p:spPr>
      </p:pic>
      <p:pic>
        <p:nvPicPr>
          <p:cNvPr id="3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46493C5-ABF8-461F-A030-1BA7EA033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060" y="3391419"/>
            <a:ext cx="357982" cy="348986"/>
          </a:xfrm>
          <a:prstGeom prst="rect">
            <a:avLst/>
          </a:prstGeom>
        </p:spPr>
      </p:pic>
      <p:pic>
        <p:nvPicPr>
          <p:cNvPr id="3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941664E-7FE8-4C7B-8130-B96C61F5D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289" y="3391418"/>
            <a:ext cx="357982" cy="348986"/>
          </a:xfrm>
          <a:prstGeom prst="rect">
            <a:avLst/>
          </a:prstGeom>
        </p:spPr>
      </p:pic>
      <p:pic>
        <p:nvPicPr>
          <p:cNvPr id="40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BE732FA9-BD65-4B27-924D-BAEA6CD3C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718" y="2086891"/>
            <a:ext cx="1449917" cy="1989666"/>
          </a:xfrm>
          <a:prstGeom prst="rect">
            <a:avLst/>
          </a:prstGeom>
        </p:spPr>
      </p:pic>
      <p:pic>
        <p:nvPicPr>
          <p:cNvPr id="4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8BA01F-7374-4AF3-BFCB-D72762278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249" y="3010418"/>
            <a:ext cx="357982" cy="348986"/>
          </a:xfrm>
          <a:prstGeom prst="rect">
            <a:avLst/>
          </a:prstGeom>
        </p:spPr>
      </p:pic>
      <p:pic>
        <p:nvPicPr>
          <p:cNvPr id="4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48D3E880-B498-4980-899F-98FFE020F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476" y="3010417"/>
            <a:ext cx="357982" cy="348986"/>
          </a:xfrm>
          <a:prstGeom prst="rect">
            <a:avLst/>
          </a:prstGeom>
        </p:spPr>
      </p:pic>
      <p:pic>
        <p:nvPicPr>
          <p:cNvPr id="4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0E42D0C-1B1F-4290-9498-3189E60E8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248" y="3404648"/>
            <a:ext cx="357982" cy="348986"/>
          </a:xfrm>
          <a:prstGeom prst="rect">
            <a:avLst/>
          </a:prstGeom>
        </p:spPr>
      </p:pic>
      <p:pic>
        <p:nvPicPr>
          <p:cNvPr id="4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C113B37-6C87-4B4F-BAF2-032327518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476" y="3404647"/>
            <a:ext cx="357982" cy="348986"/>
          </a:xfrm>
          <a:prstGeom prst="rect">
            <a:avLst/>
          </a:prstGeom>
        </p:spPr>
      </p:pic>
      <p:pic>
        <p:nvPicPr>
          <p:cNvPr id="45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6B3677DC-4707-4DB1-80D9-D8F982260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009" y="2071016"/>
            <a:ext cx="1449917" cy="1989666"/>
          </a:xfrm>
          <a:prstGeom prst="rect">
            <a:avLst/>
          </a:prstGeom>
        </p:spPr>
      </p:pic>
      <p:pic>
        <p:nvPicPr>
          <p:cNvPr id="4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1974CA1-F709-4E9C-9C16-81D8CDDD4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541" y="2994544"/>
            <a:ext cx="357982" cy="348986"/>
          </a:xfrm>
          <a:prstGeom prst="rect">
            <a:avLst/>
          </a:prstGeom>
        </p:spPr>
      </p:pic>
      <p:pic>
        <p:nvPicPr>
          <p:cNvPr id="4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C6BB7DB-B0B0-4F25-B384-87BB0CB99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766" y="2994541"/>
            <a:ext cx="357982" cy="348986"/>
          </a:xfrm>
          <a:prstGeom prst="rect">
            <a:avLst/>
          </a:prstGeom>
        </p:spPr>
      </p:pic>
      <p:pic>
        <p:nvPicPr>
          <p:cNvPr id="4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C3BB7A00-B98D-4F92-BC7E-451099D6D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541" y="3388774"/>
            <a:ext cx="357982" cy="348986"/>
          </a:xfrm>
          <a:prstGeom prst="rect">
            <a:avLst/>
          </a:prstGeom>
        </p:spPr>
      </p:pic>
      <p:pic>
        <p:nvPicPr>
          <p:cNvPr id="4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90EFCB6-9B3A-45C6-B967-B221270BA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766" y="3388772"/>
            <a:ext cx="357982" cy="348986"/>
          </a:xfrm>
          <a:prstGeom prst="rect">
            <a:avLst/>
          </a:prstGeom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C38700B4-B542-4EB7-80C9-7CA59454C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459" y="2284800"/>
            <a:ext cx="971021" cy="156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86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BC1B5-5BED-4A5A-BC80-F06B60071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ReplicaSet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04C106-442B-4674-8E53-BD0E9E628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5962FF7E-46B1-4439-8496-9F899326C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975" y="1843089"/>
            <a:ext cx="1449917" cy="2786062"/>
          </a:xfrm>
          <a:prstGeom prst="rect">
            <a:avLst/>
          </a:prstGeom>
        </p:spPr>
      </p:pic>
      <p:pic>
        <p:nvPicPr>
          <p:cNvPr id="4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C4992F2-5B06-4C1D-8543-CEB41039A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505" y="3113221"/>
            <a:ext cx="357982" cy="348986"/>
          </a:xfrm>
          <a:prstGeom prst="rect">
            <a:avLst/>
          </a:prstGeom>
        </p:spPr>
      </p:pic>
      <p:pic>
        <p:nvPicPr>
          <p:cNvPr id="4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8BC0E66-C419-4405-86FF-AD0FB985F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732" y="3113220"/>
            <a:ext cx="357982" cy="348986"/>
          </a:xfrm>
          <a:prstGeom prst="rect">
            <a:avLst/>
          </a:prstGeom>
        </p:spPr>
      </p:pic>
      <p:pic>
        <p:nvPicPr>
          <p:cNvPr id="4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100FD5D9-60C8-4FAB-A4A7-3C444D15C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504" y="3507451"/>
            <a:ext cx="357982" cy="348986"/>
          </a:xfrm>
          <a:prstGeom prst="rect">
            <a:avLst/>
          </a:prstGeom>
        </p:spPr>
      </p:pic>
      <p:pic>
        <p:nvPicPr>
          <p:cNvPr id="5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7A3C554-4667-4724-B001-3CD53714E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732" y="3507450"/>
            <a:ext cx="357982" cy="348986"/>
          </a:xfrm>
          <a:prstGeom prst="rect">
            <a:avLst/>
          </a:prstGeom>
        </p:spPr>
      </p:pic>
      <p:pic>
        <p:nvPicPr>
          <p:cNvPr id="5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8766B9C1-635F-4BD2-A8E7-C1086D0BE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149" y="3906971"/>
            <a:ext cx="357982" cy="348986"/>
          </a:xfrm>
          <a:prstGeom prst="rect">
            <a:avLst/>
          </a:prstGeom>
        </p:spPr>
      </p:pic>
      <p:pic>
        <p:nvPicPr>
          <p:cNvPr id="5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111E83D-BC9D-4E0A-A109-B89A8341D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377" y="3906970"/>
            <a:ext cx="357982" cy="348986"/>
          </a:xfrm>
          <a:prstGeom prst="rect">
            <a:avLst/>
          </a:prstGeom>
        </p:spPr>
      </p:pic>
      <p:pic>
        <p:nvPicPr>
          <p:cNvPr id="53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D4F387EA-A487-4162-A7BD-97C77D272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995" y="1829859"/>
            <a:ext cx="1449917" cy="2786062"/>
          </a:xfrm>
          <a:prstGeom prst="rect">
            <a:avLst/>
          </a:prstGeom>
        </p:spPr>
      </p:pic>
      <p:pic>
        <p:nvPicPr>
          <p:cNvPr id="5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423DBF35-6189-4B54-A626-4E935A849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525" y="3099991"/>
            <a:ext cx="357982" cy="348986"/>
          </a:xfrm>
          <a:prstGeom prst="rect">
            <a:avLst/>
          </a:prstGeom>
        </p:spPr>
      </p:pic>
      <p:pic>
        <p:nvPicPr>
          <p:cNvPr id="5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CD1D2D3C-B95C-4C92-9A7F-07F973225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752" y="3099989"/>
            <a:ext cx="357982" cy="348986"/>
          </a:xfrm>
          <a:prstGeom prst="rect">
            <a:avLst/>
          </a:prstGeom>
        </p:spPr>
      </p:pic>
      <p:pic>
        <p:nvPicPr>
          <p:cNvPr id="5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D991411-4FB4-4FF9-9AEE-D65EC1386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525" y="3494221"/>
            <a:ext cx="357982" cy="348986"/>
          </a:xfrm>
          <a:prstGeom prst="rect">
            <a:avLst/>
          </a:prstGeom>
        </p:spPr>
      </p:pic>
      <p:pic>
        <p:nvPicPr>
          <p:cNvPr id="5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9D2827A-5735-40E4-A8CF-1A43BC27D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752" y="3494220"/>
            <a:ext cx="357982" cy="348986"/>
          </a:xfrm>
          <a:prstGeom prst="rect">
            <a:avLst/>
          </a:prstGeom>
        </p:spPr>
      </p:pic>
      <p:pic>
        <p:nvPicPr>
          <p:cNvPr id="5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839DB2FB-3F83-4C3E-B5C0-9585F2E1F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169" y="3893742"/>
            <a:ext cx="357982" cy="348986"/>
          </a:xfrm>
          <a:prstGeom prst="rect">
            <a:avLst/>
          </a:prstGeom>
        </p:spPr>
      </p:pic>
      <p:pic>
        <p:nvPicPr>
          <p:cNvPr id="5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DCF182B1-D869-4411-B508-1295B810E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397" y="3893741"/>
            <a:ext cx="357982" cy="34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39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9B48C02-288D-414A-B6A0-554A872A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89" y="899582"/>
            <a:ext cx="1933222" cy="3714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9E188-2A1F-4B2F-B70C-CD1FBC509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13</a:t>
            </a:fld>
            <a:endParaRPr lang="en-US" sz="9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DC64B43-7DE7-4A75-A499-1D14E64B5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262" y="2582509"/>
            <a:ext cx="477309" cy="465314"/>
          </a:xfrm>
          <a:prstGeom prst="rect">
            <a:avLst/>
          </a:prstGeom>
        </p:spPr>
      </p:pic>
      <p:pic>
        <p:nvPicPr>
          <p:cNvPr id="1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412555-5C0F-4AE0-B64A-E2E042A9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900" y="2582509"/>
            <a:ext cx="477309" cy="465314"/>
          </a:xfrm>
          <a:prstGeom prst="rect">
            <a:avLst/>
          </a:prstGeom>
        </p:spPr>
      </p:pic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739F470-2B3C-47BA-AC1A-5289E4FDA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262" y="3108150"/>
            <a:ext cx="477309" cy="465314"/>
          </a:xfrm>
          <a:prstGeom prst="rect">
            <a:avLst/>
          </a:prstGeom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66E5090-32F0-4B3D-AE7C-19406678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900" y="3108148"/>
            <a:ext cx="477309" cy="46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96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9B48C02-288D-414A-B6A0-554A872A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89" y="899582"/>
            <a:ext cx="1933222" cy="3714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8B557-DD81-4D5B-993D-56B506C47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14</a:t>
            </a:fld>
            <a:endParaRPr lang="en-US" sz="9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DC64B43-7DE7-4A75-A499-1D14E64B5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262" y="2582509"/>
            <a:ext cx="477309" cy="465314"/>
          </a:xfrm>
          <a:prstGeom prst="rect">
            <a:avLst/>
          </a:prstGeom>
        </p:spPr>
      </p:pic>
      <p:pic>
        <p:nvPicPr>
          <p:cNvPr id="1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412555-5C0F-4AE0-B64A-E2E042A9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900" y="2582509"/>
            <a:ext cx="477309" cy="465314"/>
          </a:xfrm>
          <a:prstGeom prst="rect">
            <a:avLst/>
          </a:prstGeom>
        </p:spPr>
      </p:pic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739F470-2B3C-47BA-AC1A-5289E4FDA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262" y="3108150"/>
            <a:ext cx="477309" cy="465314"/>
          </a:xfrm>
          <a:prstGeom prst="rect">
            <a:avLst/>
          </a:prstGeom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66E5090-32F0-4B3D-AE7C-19406678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900" y="3108148"/>
            <a:ext cx="477309" cy="465314"/>
          </a:xfrm>
          <a:prstGeom prst="rect">
            <a:avLst/>
          </a:prstGeom>
        </p:spPr>
      </p:pic>
      <p:pic>
        <p:nvPicPr>
          <p:cNvPr id="1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4018705-0208-4AD5-AA6C-88DD09474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262" y="3626733"/>
            <a:ext cx="477309" cy="46531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411C1C0-AD9D-4B9E-A38E-8B0424E38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898" y="3626731"/>
            <a:ext cx="477309" cy="46531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554690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9B48C02-288D-414A-B6A0-554A872A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89" y="899582"/>
            <a:ext cx="1933222" cy="3714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F8703-CA2C-413B-A584-70298B12D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15</a:t>
            </a:fld>
            <a:endParaRPr lang="en-US" sz="9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DC64B43-7DE7-4A75-A499-1D14E64B5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262" y="2582509"/>
            <a:ext cx="477309" cy="465314"/>
          </a:xfrm>
          <a:prstGeom prst="rect">
            <a:avLst/>
          </a:prstGeom>
        </p:spPr>
      </p:pic>
      <p:pic>
        <p:nvPicPr>
          <p:cNvPr id="1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412555-5C0F-4AE0-B64A-E2E042A9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900" y="2582509"/>
            <a:ext cx="477309" cy="465314"/>
          </a:xfrm>
          <a:prstGeom prst="rect">
            <a:avLst/>
          </a:prstGeom>
        </p:spPr>
      </p:pic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739F470-2B3C-47BA-AC1A-5289E4FDA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262" y="3108150"/>
            <a:ext cx="477309" cy="46531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66E5090-32F0-4B3D-AE7C-19406678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900" y="3108148"/>
            <a:ext cx="477309" cy="46531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545229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9B48C02-288D-414A-B6A0-554A872A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89" y="899582"/>
            <a:ext cx="1933222" cy="3714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B3AF5-DF1E-4C0E-B8EB-358542184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16</a:t>
            </a:fld>
            <a:endParaRPr lang="en-US" sz="9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DC64B43-7DE7-4A75-A499-1D14E64B5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262" y="2582509"/>
            <a:ext cx="477309" cy="46531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412555-5C0F-4AE0-B64A-E2E042A9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900" y="2582509"/>
            <a:ext cx="477309" cy="46531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739F470-2B3C-47BA-AC1A-5289E4FDA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262" y="3108150"/>
            <a:ext cx="477309" cy="46531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66E5090-32F0-4B3D-AE7C-19406678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900" y="3108148"/>
            <a:ext cx="477309" cy="46531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754320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9B48C02-288D-414A-B6A0-554A872A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89" y="899582"/>
            <a:ext cx="1933222" cy="3714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19A09-F3AA-4442-A0FE-8692A222D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17</a:t>
            </a:fld>
            <a:endParaRPr lang="en-US" sz="9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DC64B43-7DE7-4A75-A499-1D14E64B5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262" y="2582509"/>
            <a:ext cx="477309" cy="465314"/>
          </a:xfrm>
          <a:prstGeom prst="rect">
            <a:avLst/>
          </a:prstGeom>
        </p:spPr>
      </p:pic>
      <p:pic>
        <p:nvPicPr>
          <p:cNvPr id="1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412555-5C0F-4AE0-B64A-E2E042A9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900" y="2582509"/>
            <a:ext cx="477309" cy="465314"/>
          </a:xfrm>
          <a:prstGeom prst="rect">
            <a:avLst/>
          </a:prstGeom>
        </p:spPr>
      </p:pic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739F470-2B3C-47BA-AC1A-5289E4FDA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262" y="3108150"/>
            <a:ext cx="477309" cy="465314"/>
          </a:xfrm>
          <a:prstGeom prst="rect">
            <a:avLst/>
          </a:prstGeom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66E5090-32F0-4B3D-AE7C-19406678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900" y="3108148"/>
            <a:ext cx="477309" cy="46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75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these Connected?</a:t>
            </a:r>
          </a:p>
        </p:txBody>
      </p:sp>
      <p:pic>
        <p:nvPicPr>
          <p:cNvPr id="42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101E7BA7-9A3F-73CB-9C92-A573FD3EA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2680" y="2379804"/>
            <a:ext cx="942310" cy="9203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18</a:t>
            </a:fld>
            <a:endParaRPr lang="en-US" sz="9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EB838E-89AB-443C-3181-2C928A0E9C44}"/>
              </a:ext>
            </a:extLst>
          </p:cNvPr>
          <p:cNvGrpSpPr/>
          <p:nvPr/>
        </p:nvGrpSpPr>
        <p:grpSpPr>
          <a:xfrm>
            <a:off x="166658" y="620461"/>
            <a:ext cx="1071346" cy="1951289"/>
            <a:chOff x="827851" y="1199442"/>
            <a:chExt cx="2577629" cy="4952999"/>
          </a:xfrm>
        </p:grpSpPr>
        <p:pic>
          <p:nvPicPr>
            <p:cNvPr id="5" name="Picture 1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E9F4BE7C-406B-A922-C181-5C11FFAAE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851" y="1199442"/>
              <a:ext cx="2577629" cy="4952999"/>
            </a:xfrm>
            <a:prstGeom prst="rect">
              <a:avLst/>
            </a:prstGeom>
          </p:spPr>
        </p:pic>
        <p:pic>
          <p:nvPicPr>
            <p:cNvPr id="6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4F691B3B-B599-2DB3-FF45-FF9043C71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5683" y="3443345"/>
              <a:ext cx="636412" cy="620419"/>
            </a:xfrm>
            <a:prstGeom prst="rect">
              <a:avLst/>
            </a:prstGeom>
          </p:spPr>
        </p:pic>
        <p:pic>
          <p:nvPicPr>
            <p:cNvPr id="7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0D6D3F80-5CF5-E299-5390-3E6792739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46533" y="3443344"/>
              <a:ext cx="636412" cy="620419"/>
            </a:xfrm>
            <a:prstGeom prst="rect">
              <a:avLst/>
            </a:prstGeom>
          </p:spPr>
        </p:pic>
        <p:pic>
          <p:nvPicPr>
            <p:cNvPr id="9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EB1A8170-9CAE-14D1-3E27-CF358D457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5682" y="4144199"/>
              <a:ext cx="636412" cy="62041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1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4BD2DAE8-A267-2B06-A713-876F9E37D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46533" y="4144196"/>
              <a:ext cx="636412" cy="62041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4777CFB3-95DE-6773-CD4C-76968C5EEE42}"/>
              </a:ext>
            </a:extLst>
          </p:cNvPr>
          <p:cNvSpPr txBox="1">
            <a:spLocks/>
          </p:cNvSpPr>
          <p:nvPr/>
        </p:nvSpPr>
        <p:spPr>
          <a:xfrm>
            <a:off x="192904" y="620461"/>
            <a:ext cx="1018852" cy="244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500" dirty="0"/>
              <a:t>Deployment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7A7EE2B-1F80-9B59-784F-2AC3033A1E67}"/>
              </a:ext>
            </a:extLst>
          </p:cNvPr>
          <p:cNvCxnSpPr>
            <a:cxnSpLocks/>
            <a:stCxn id="5" idx="3"/>
            <a:endCxn id="30" idx="1"/>
          </p:cNvCxnSpPr>
          <p:nvPr/>
        </p:nvCxnSpPr>
        <p:spPr>
          <a:xfrm>
            <a:off x="1238004" y="1596106"/>
            <a:ext cx="1071346" cy="54634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EB035D8-5E90-F87D-A14F-28CA8C851F0E}"/>
              </a:ext>
            </a:extLst>
          </p:cNvPr>
          <p:cNvGrpSpPr/>
          <p:nvPr/>
        </p:nvGrpSpPr>
        <p:grpSpPr>
          <a:xfrm>
            <a:off x="2309349" y="1186024"/>
            <a:ext cx="1948035" cy="1921943"/>
            <a:chOff x="4339993" y="2439812"/>
            <a:chExt cx="3347862" cy="3732388"/>
          </a:xfrm>
        </p:grpSpPr>
        <p:pic>
          <p:nvPicPr>
            <p:cNvPr id="23" name="Picture 1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D37A85F3-89D7-B2A4-D31C-A7F8935AB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4633" y="2457451"/>
              <a:ext cx="1933222" cy="3714749"/>
            </a:xfrm>
            <a:prstGeom prst="rect">
              <a:avLst/>
            </a:prstGeom>
          </p:spPr>
        </p:pic>
        <p:pic>
          <p:nvPicPr>
            <p:cNvPr id="24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DD62B5C2-AC1B-7884-E36B-4C236825A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8006" y="4150961"/>
              <a:ext cx="477309" cy="465314"/>
            </a:xfrm>
            <a:prstGeom prst="rect">
              <a:avLst/>
            </a:prstGeom>
          </p:spPr>
        </p:pic>
        <p:pic>
          <p:nvPicPr>
            <p:cNvPr id="25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D38F0315-B0F3-1851-23BD-A01E9C92F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43642" y="4150960"/>
              <a:ext cx="477309" cy="465314"/>
            </a:xfrm>
            <a:prstGeom prst="rect">
              <a:avLst/>
            </a:prstGeom>
          </p:spPr>
        </p:pic>
        <p:pic>
          <p:nvPicPr>
            <p:cNvPr id="26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7E543760-DB6B-719B-3651-807325111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8005" y="4676601"/>
              <a:ext cx="477309" cy="465314"/>
            </a:xfrm>
            <a:prstGeom prst="rect">
              <a:avLst/>
            </a:prstGeom>
          </p:spPr>
        </p:pic>
        <p:pic>
          <p:nvPicPr>
            <p:cNvPr id="27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40AC3625-C08C-4415-C18A-C6588869A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43642" y="4676600"/>
              <a:ext cx="477309" cy="465314"/>
            </a:xfrm>
            <a:prstGeom prst="rect">
              <a:avLst/>
            </a:prstGeom>
          </p:spPr>
        </p:pic>
        <p:pic>
          <p:nvPicPr>
            <p:cNvPr id="28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AC9623DA-336B-6EC6-B399-6DA78E599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21532" y="5209295"/>
              <a:ext cx="477309" cy="465314"/>
            </a:xfrm>
            <a:prstGeom prst="rect">
              <a:avLst/>
            </a:prstGeom>
          </p:spPr>
        </p:pic>
        <p:pic>
          <p:nvPicPr>
            <p:cNvPr id="29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C9E411FE-66FD-1B60-FADE-61F9151D8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47169" y="5209294"/>
              <a:ext cx="477309" cy="465314"/>
            </a:xfrm>
            <a:prstGeom prst="rect">
              <a:avLst/>
            </a:prstGeom>
          </p:spPr>
        </p:pic>
        <p:pic>
          <p:nvPicPr>
            <p:cNvPr id="30" name="Picture 1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1D013FA0-8D59-9BBE-5995-A0CECE790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39993" y="2439812"/>
              <a:ext cx="1933222" cy="3714749"/>
            </a:xfrm>
            <a:prstGeom prst="rect">
              <a:avLst/>
            </a:prstGeom>
          </p:spPr>
        </p:pic>
        <p:pic>
          <p:nvPicPr>
            <p:cNvPr id="31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11DFD8B2-3D29-4CAA-2B77-4908D863A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3366" y="4133322"/>
              <a:ext cx="477309" cy="465314"/>
            </a:xfrm>
            <a:prstGeom prst="rect">
              <a:avLst/>
            </a:prstGeom>
          </p:spPr>
        </p:pic>
        <p:pic>
          <p:nvPicPr>
            <p:cNvPr id="32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76529847-E57B-C743-D05E-FE72485E1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29002" y="4133319"/>
              <a:ext cx="477309" cy="465314"/>
            </a:xfrm>
            <a:prstGeom prst="rect">
              <a:avLst/>
            </a:prstGeom>
          </p:spPr>
        </p:pic>
        <p:pic>
          <p:nvPicPr>
            <p:cNvPr id="33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B92C09A7-4270-B5FA-7039-0F4EFBDE3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3366" y="4658962"/>
              <a:ext cx="477309" cy="465314"/>
            </a:xfrm>
            <a:prstGeom prst="rect">
              <a:avLst/>
            </a:prstGeom>
          </p:spPr>
        </p:pic>
        <p:pic>
          <p:nvPicPr>
            <p:cNvPr id="34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85A5A998-DF5C-F7F4-D513-B75281891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29002" y="4658960"/>
              <a:ext cx="477309" cy="465314"/>
            </a:xfrm>
            <a:prstGeom prst="rect">
              <a:avLst/>
            </a:prstGeom>
          </p:spPr>
        </p:pic>
        <p:pic>
          <p:nvPicPr>
            <p:cNvPr id="35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BB0352AD-D11A-F7B2-70E6-151B40D57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6892" y="5191656"/>
              <a:ext cx="477309" cy="465314"/>
            </a:xfrm>
            <a:prstGeom prst="rect">
              <a:avLst/>
            </a:prstGeom>
          </p:spPr>
        </p:pic>
        <p:pic>
          <p:nvPicPr>
            <p:cNvPr id="37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22D13A4C-CF8E-497D-E87C-6A9F402F4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2529" y="5191655"/>
              <a:ext cx="477309" cy="465314"/>
            </a:xfrm>
            <a:prstGeom prst="rect">
              <a:avLst/>
            </a:prstGeom>
          </p:spPr>
        </p:pic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2EDA92EB-8A00-7A52-98E2-65F5B2238BFB}"/>
              </a:ext>
            </a:extLst>
          </p:cNvPr>
          <p:cNvSpPr txBox="1">
            <a:spLocks/>
          </p:cNvSpPr>
          <p:nvPr/>
        </p:nvSpPr>
        <p:spPr>
          <a:xfrm>
            <a:off x="2717841" y="1160648"/>
            <a:ext cx="1018852" cy="244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500" dirty="0" err="1"/>
              <a:t>ReplicaSet</a:t>
            </a:r>
            <a:endParaRPr lang="en-US" sz="1500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D27B4712-D9E2-F35C-03CF-1B8524855AB4}"/>
              </a:ext>
            </a:extLst>
          </p:cNvPr>
          <p:cNvSpPr txBox="1">
            <a:spLocks/>
          </p:cNvSpPr>
          <p:nvPr/>
        </p:nvSpPr>
        <p:spPr>
          <a:xfrm>
            <a:off x="1218659" y="2151537"/>
            <a:ext cx="1018852" cy="244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500" dirty="0"/>
              <a:t>Manages</a:t>
            </a:r>
          </a:p>
        </p:txBody>
      </p:sp>
      <p:cxnSp>
        <p:nvCxnSpPr>
          <p:cNvPr id="43" name="Straight Arrow Connector 19">
            <a:extLst>
              <a:ext uri="{FF2B5EF4-FFF2-40B4-BE49-F238E27FC236}">
                <a16:creationId xmlns:a16="http://schemas.microsoft.com/office/drawing/2014/main" id="{97BC4DED-242F-0627-C069-32FFA97F727C}"/>
              </a:ext>
            </a:extLst>
          </p:cNvPr>
          <p:cNvCxnSpPr>
            <a:cxnSpLocks/>
            <a:stCxn id="23" idx="3"/>
            <a:endCxn id="42" idx="1"/>
          </p:cNvCxnSpPr>
          <p:nvPr/>
        </p:nvCxnSpPr>
        <p:spPr>
          <a:xfrm>
            <a:off x="4257385" y="2151536"/>
            <a:ext cx="1225295" cy="68842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4" name="Title 1">
            <a:extLst>
              <a:ext uri="{FF2B5EF4-FFF2-40B4-BE49-F238E27FC236}">
                <a16:creationId xmlns:a16="http://schemas.microsoft.com/office/drawing/2014/main" id="{1E87279B-1A10-2F9C-3A9A-E31199C68E33}"/>
              </a:ext>
            </a:extLst>
          </p:cNvPr>
          <p:cNvSpPr txBox="1">
            <a:spLocks/>
          </p:cNvSpPr>
          <p:nvPr/>
        </p:nvSpPr>
        <p:spPr>
          <a:xfrm>
            <a:off x="4347825" y="2978426"/>
            <a:ext cx="1018852" cy="244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500" dirty="0"/>
              <a:t>Manages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B16341D3-97DC-21D1-1B1E-6B3EE9973FF5}"/>
              </a:ext>
            </a:extLst>
          </p:cNvPr>
          <p:cNvSpPr txBox="1">
            <a:spLocks/>
          </p:cNvSpPr>
          <p:nvPr/>
        </p:nvSpPr>
        <p:spPr>
          <a:xfrm>
            <a:off x="5444408" y="3381105"/>
            <a:ext cx="1018852" cy="244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500" dirty="0"/>
              <a:t>Pod</a:t>
            </a:r>
          </a:p>
        </p:txBody>
      </p:sp>
      <p:cxnSp>
        <p:nvCxnSpPr>
          <p:cNvPr id="48" name="Straight Arrow Connector 19">
            <a:extLst>
              <a:ext uri="{FF2B5EF4-FFF2-40B4-BE49-F238E27FC236}">
                <a16:creationId xmlns:a16="http://schemas.microsoft.com/office/drawing/2014/main" id="{80EEC84E-D828-6457-D62A-CF4232BAAC48}"/>
              </a:ext>
            </a:extLst>
          </p:cNvPr>
          <p:cNvCxnSpPr>
            <a:cxnSpLocks/>
            <a:stCxn id="42" idx="3"/>
            <a:endCxn id="52" idx="1"/>
          </p:cNvCxnSpPr>
          <p:nvPr/>
        </p:nvCxnSpPr>
        <p:spPr>
          <a:xfrm>
            <a:off x="6424990" y="2839962"/>
            <a:ext cx="1374959" cy="11418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1" name="Title 1">
            <a:extLst>
              <a:ext uri="{FF2B5EF4-FFF2-40B4-BE49-F238E27FC236}">
                <a16:creationId xmlns:a16="http://schemas.microsoft.com/office/drawing/2014/main" id="{A51E5A0E-E0F2-7756-26D3-860B856C30E2}"/>
              </a:ext>
            </a:extLst>
          </p:cNvPr>
          <p:cNvSpPr txBox="1">
            <a:spLocks/>
          </p:cNvSpPr>
          <p:nvPr/>
        </p:nvSpPr>
        <p:spPr>
          <a:xfrm>
            <a:off x="6603042" y="4099942"/>
            <a:ext cx="1018852" cy="244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500" dirty="0"/>
              <a:t>Manages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4064EC40-D042-7FF3-4740-2C5177E41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9949" y="3818771"/>
            <a:ext cx="750743" cy="326081"/>
          </a:xfrm>
          <a:prstGeom prst="rect">
            <a:avLst/>
          </a:prstGeom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E42C3C0C-82A9-445E-D727-DD4C37E33D58}"/>
              </a:ext>
            </a:extLst>
          </p:cNvPr>
          <p:cNvSpPr txBox="1">
            <a:spLocks/>
          </p:cNvSpPr>
          <p:nvPr/>
        </p:nvSpPr>
        <p:spPr>
          <a:xfrm>
            <a:off x="7665894" y="4197548"/>
            <a:ext cx="1018852" cy="244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500" dirty="0"/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2697574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these Connected?</a:t>
            </a:r>
          </a:p>
        </p:txBody>
      </p:sp>
      <p:pic>
        <p:nvPicPr>
          <p:cNvPr id="42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101E7BA7-9A3F-73CB-9C92-A573FD3EA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2680" y="2379804"/>
            <a:ext cx="942310" cy="9203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19</a:t>
            </a:fld>
            <a:endParaRPr lang="en-US" sz="9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EB838E-89AB-443C-3181-2C928A0E9C44}"/>
              </a:ext>
            </a:extLst>
          </p:cNvPr>
          <p:cNvGrpSpPr/>
          <p:nvPr/>
        </p:nvGrpSpPr>
        <p:grpSpPr>
          <a:xfrm>
            <a:off x="166658" y="620461"/>
            <a:ext cx="1071346" cy="1951289"/>
            <a:chOff x="827851" y="1199442"/>
            <a:chExt cx="2577629" cy="4952999"/>
          </a:xfrm>
        </p:grpSpPr>
        <p:pic>
          <p:nvPicPr>
            <p:cNvPr id="5" name="Picture 1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E9F4BE7C-406B-A922-C181-5C11FFAAE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851" y="1199442"/>
              <a:ext cx="2577629" cy="4952999"/>
            </a:xfrm>
            <a:prstGeom prst="rect">
              <a:avLst/>
            </a:prstGeom>
          </p:spPr>
        </p:pic>
        <p:pic>
          <p:nvPicPr>
            <p:cNvPr id="6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4F691B3B-B599-2DB3-FF45-FF9043C71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5683" y="3443345"/>
              <a:ext cx="636412" cy="620419"/>
            </a:xfrm>
            <a:prstGeom prst="rect">
              <a:avLst/>
            </a:prstGeom>
          </p:spPr>
        </p:pic>
        <p:pic>
          <p:nvPicPr>
            <p:cNvPr id="7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0D6D3F80-5CF5-E299-5390-3E6792739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46533" y="3443344"/>
              <a:ext cx="636412" cy="620419"/>
            </a:xfrm>
            <a:prstGeom prst="rect">
              <a:avLst/>
            </a:prstGeom>
          </p:spPr>
        </p:pic>
        <p:pic>
          <p:nvPicPr>
            <p:cNvPr id="9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EB1A8170-9CAE-14D1-3E27-CF358D457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5682" y="4144199"/>
              <a:ext cx="636412" cy="62041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1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4BD2DAE8-A267-2B06-A713-876F9E37D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46533" y="4144196"/>
              <a:ext cx="636412" cy="62041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4777CFB3-95DE-6773-CD4C-76968C5EEE42}"/>
              </a:ext>
            </a:extLst>
          </p:cNvPr>
          <p:cNvSpPr txBox="1">
            <a:spLocks/>
          </p:cNvSpPr>
          <p:nvPr/>
        </p:nvSpPr>
        <p:spPr>
          <a:xfrm>
            <a:off x="192904" y="620461"/>
            <a:ext cx="1018852" cy="244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500" dirty="0"/>
              <a:t>Deployment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7A7EE2B-1F80-9B59-784F-2AC3033A1E67}"/>
              </a:ext>
            </a:extLst>
          </p:cNvPr>
          <p:cNvCxnSpPr>
            <a:cxnSpLocks/>
            <a:stCxn id="5" idx="3"/>
            <a:endCxn id="30" idx="1"/>
          </p:cNvCxnSpPr>
          <p:nvPr/>
        </p:nvCxnSpPr>
        <p:spPr>
          <a:xfrm>
            <a:off x="1238004" y="1596106"/>
            <a:ext cx="1071346" cy="54634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EB035D8-5E90-F87D-A14F-28CA8C851F0E}"/>
              </a:ext>
            </a:extLst>
          </p:cNvPr>
          <p:cNvGrpSpPr/>
          <p:nvPr/>
        </p:nvGrpSpPr>
        <p:grpSpPr>
          <a:xfrm>
            <a:off x="2309349" y="1186024"/>
            <a:ext cx="1948035" cy="1921943"/>
            <a:chOff x="4339993" y="2439812"/>
            <a:chExt cx="3347862" cy="3732388"/>
          </a:xfrm>
        </p:grpSpPr>
        <p:pic>
          <p:nvPicPr>
            <p:cNvPr id="23" name="Picture 1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D37A85F3-89D7-B2A4-D31C-A7F8935AB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4633" y="2457451"/>
              <a:ext cx="1933222" cy="3714749"/>
            </a:xfrm>
            <a:prstGeom prst="rect">
              <a:avLst/>
            </a:prstGeom>
          </p:spPr>
        </p:pic>
        <p:pic>
          <p:nvPicPr>
            <p:cNvPr id="24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DD62B5C2-AC1B-7884-E36B-4C236825A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8006" y="4150961"/>
              <a:ext cx="477309" cy="465314"/>
            </a:xfrm>
            <a:prstGeom prst="rect">
              <a:avLst/>
            </a:prstGeom>
          </p:spPr>
        </p:pic>
        <p:pic>
          <p:nvPicPr>
            <p:cNvPr id="25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D38F0315-B0F3-1851-23BD-A01E9C92F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43642" y="4150960"/>
              <a:ext cx="477309" cy="465314"/>
            </a:xfrm>
            <a:prstGeom prst="rect">
              <a:avLst/>
            </a:prstGeom>
          </p:spPr>
        </p:pic>
        <p:pic>
          <p:nvPicPr>
            <p:cNvPr id="26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7E543760-DB6B-719B-3651-807325111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8005" y="4676601"/>
              <a:ext cx="477309" cy="465314"/>
            </a:xfrm>
            <a:prstGeom prst="rect">
              <a:avLst/>
            </a:prstGeom>
          </p:spPr>
        </p:pic>
        <p:pic>
          <p:nvPicPr>
            <p:cNvPr id="27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40AC3625-C08C-4415-C18A-C6588869A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43642" y="4676600"/>
              <a:ext cx="477309" cy="465314"/>
            </a:xfrm>
            <a:prstGeom prst="rect">
              <a:avLst/>
            </a:prstGeom>
          </p:spPr>
        </p:pic>
        <p:pic>
          <p:nvPicPr>
            <p:cNvPr id="28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AC9623DA-336B-6EC6-B399-6DA78E599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21532" y="5209295"/>
              <a:ext cx="477309" cy="465314"/>
            </a:xfrm>
            <a:prstGeom prst="rect">
              <a:avLst/>
            </a:prstGeom>
          </p:spPr>
        </p:pic>
        <p:pic>
          <p:nvPicPr>
            <p:cNvPr id="29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C9E411FE-66FD-1B60-FADE-61F9151D8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47169" y="5209294"/>
              <a:ext cx="477309" cy="465314"/>
            </a:xfrm>
            <a:prstGeom prst="rect">
              <a:avLst/>
            </a:prstGeom>
          </p:spPr>
        </p:pic>
        <p:pic>
          <p:nvPicPr>
            <p:cNvPr id="30" name="Picture 1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1D013FA0-8D59-9BBE-5995-A0CECE790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39993" y="2439812"/>
              <a:ext cx="1933222" cy="3714749"/>
            </a:xfrm>
            <a:prstGeom prst="rect">
              <a:avLst/>
            </a:prstGeom>
          </p:spPr>
        </p:pic>
        <p:pic>
          <p:nvPicPr>
            <p:cNvPr id="31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11DFD8B2-3D29-4CAA-2B77-4908D863A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3366" y="4133322"/>
              <a:ext cx="477309" cy="465314"/>
            </a:xfrm>
            <a:prstGeom prst="rect">
              <a:avLst/>
            </a:prstGeom>
          </p:spPr>
        </p:pic>
        <p:pic>
          <p:nvPicPr>
            <p:cNvPr id="32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76529847-E57B-C743-D05E-FE72485E1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29002" y="4133319"/>
              <a:ext cx="477309" cy="465314"/>
            </a:xfrm>
            <a:prstGeom prst="rect">
              <a:avLst/>
            </a:prstGeom>
          </p:spPr>
        </p:pic>
        <p:pic>
          <p:nvPicPr>
            <p:cNvPr id="33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B92C09A7-4270-B5FA-7039-0F4EFBDE3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3366" y="4658962"/>
              <a:ext cx="477309" cy="465314"/>
            </a:xfrm>
            <a:prstGeom prst="rect">
              <a:avLst/>
            </a:prstGeom>
          </p:spPr>
        </p:pic>
        <p:pic>
          <p:nvPicPr>
            <p:cNvPr id="34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85A5A998-DF5C-F7F4-D513-B75281891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29002" y="4658960"/>
              <a:ext cx="477309" cy="465314"/>
            </a:xfrm>
            <a:prstGeom prst="rect">
              <a:avLst/>
            </a:prstGeom>
          </p:spPr>
        </p:pic>
        <p:pic>
          <p:nvPicPr>
            <p:cNvPr id="35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BB0352AD-D11A-F7B2-70E6-151B40D57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6892" y="5191656"/>
              <a:ext cx="477309" cy="465314"/>
            </a:xfrm>
            <a:prstGeom prst="rect">
              <a:avLst/>
            </a:prstGeom>
          </p:spPr>
        </p:pic>
        <p:pic>
          <p:nvPicPr>
            <p:cNvPr id="37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22D13A4C-CF8E-497D-E87C-6A9F402F4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2529" y="5191655"/>
              <a:ext cx="477309" cy="465314"/>
            </a:xfrm>
            <a:prstGeom prst="rect">
              <a:avLst/>
            </a:prstGeom>
          </p:spPr>
        </p:pic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2EDA92EB-8A00-7A52-98E2-65F5B2238BFB}"/>
              </a:ext>
            </a:extLst>
          </p:cNvPr>
          <p:cNvSpPr txBox="1">
            <a:spLocks/>
          </p:cNvSpPr>
          <p:nvPr/>
        </p:nvSpPr>
        <p:spPr>
          <a:xfrm>
            <a:off x="2717841" y="1160648"/>
            <a:ext cx="1018852" cy="244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500" dirty="0" err="1"/>
              <a:t>ReplicaSet</a:t>
            </a:r>
            <a:endParaRPr lang="en-US" sz="1500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D27B4712-D9E2-F35C-03CF-1B8524855AB4}"/>
              </a:ext>
            </a:extLst>
          </p:cNvPr>
          <p:cNvSpPr txBox="1">
            <a:spLocks/>
          </p:cNvSpPr>
          <p:nvPr/>
        </p:nvSpPr>
        <p:spPr>
          <a:xfrm>
            <a:off x="984990" y="2068774"/>
            <a:ext cx="1706707" cy="763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500" dirty="0"/>
              <a:t>Selector</a:t>
            </a:r>
          </a:p>
          <a:p>
            <a:pPr algn="ctr"/>
            <a:r>
              <a:rPr lang="en-US" sz="1500" dirty="0"/>
              <a:t>app=nginx</a:t>
            </a:r>
          </a:p>
        </p:txBody>
      </p:sp>
      <p:cxnSp>
        <p:nvCxnSpPr>
          <p:cNvPr id="43" name="Straight Arrow Connector 19">
            <a:extLst>
              <a:ext uri="{FF2B5EF4-FFF2-40B4-BE49-F238E27FC236}">
                <a16:creationId xmlns:a16="http://schemas.microsoft.com/office/drawing/2014/main" id="{97BC4DED-242F-0627-C069-32FFA97F727C}"/>
              </a:ext>
            </a:extLst>
          </p:cNvPr>
          <p:cNvCxnSpPr>
            <a:cxnSpLocks/>
            <a:stCxn id="23" idx="3"/>
            <a:endCxn id="42" idx="1"/>
          </p:cNvCxnSpPr>
          <p:nvPr/>
        </p:nvCxnSpPr>
        <p:spPr>
          <a:xfrm>
            <a:off x="4257385" y="2151536"/>
            <a:ext cx="1225295" cy="68842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7" name="Title 1">
            <a:extLst>
              <a:ext uri="{FF2B5EF4-FFF2-40B4-BE49-F238E27FC236}">
                <a16:creationId xmlns:a16="http://schemas.microsoft.com/office/drawing/2014/main" id="{B16341D3-97DC-21D1-1B1E-6B3EE9973FF5}"/>
              </a:ext>
            </a:extLst>
          </p:cNvPr>
          <p:cNvSpPr txBox="1">
            <a:spLocks/>
          </p:cNvSpPr>
          <p:nvPr/>
        </p:nvSpPr>
        <p:spPr>
          <a:xfrm>
            <a:off x="5444408" y="2135383"/>
            <a:ext cx="1018852" cy="244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500" dirty="0"/>
              <a:t>Pod</a:t>
            </a:r>
          </a:p>
        </p:txBody>
      </p:sp>
      <p:cxnSp>
        <p:nvCxnSpPr>
          <p:cNvPr id="48" name="Straight Arrow Connector 19">
            <a:extLst>
              <a:ext uri="{FF2B5EF4-FFF2-40B4-BE49-F238E27FC236}">
                <a16:creationId xmlns:a16="http://schemas.microsoft.com/office/drawing/2014/main" id="{80EEC84E-D828-6457-D62A-CF4232BAAC48}"/>
              </a:ext>
            </a:extLst>
          </p:cNvPr>
          <p:cNvCxnSpPr>
            <a:cxnSpLocks/>
            <a:stCxn id="42" idx="3"/>
            <a:endCxn id="52" idx="1"/>
          </p:cNvCxnSpPr>
          <p:nvPr/>
        </p:nvCxnSpPr>
        <p:spPr>
          <a:xfrm>
            <a:off x="6424990" y="2839962"/>
            <a:ext cx="1374959" cy="1141850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shade val="95000"/>
                <a:satMod val="105000"/>
                <a:alpha val="14198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4064EC40-D042-7FF3-4740-2C5177E41F4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000"/>
          </a:blip>
          <a:stretch>
            <a:fillRect/>
          </a:stretch>
        </p:blipFill>
        <p:spPr>
          <a:xfrm>
            <a:off x="7799949" y="3818771"/>
            <a:ext cx="750743" cy="326081"/>
          </a:xfrm>
          <a:prstGeom prst="rect">
            <a:avLst/>
          </a:prstGeom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E42C3C0C-82A9-445E-D727-DD4C37E33D58}"/>
              </a:ext>
            </a:extLst>
          </p:cNvPr>
          <p:cNvSpPr txBox="1">
            <a:spLocks/>
          </p:cNvSpPr>
          <p:nvPr/>
        </p:nvSpPr>
        <p:spPr>
          <a:xfrm>
            <a:off x="7665894" y="4197548"/>
            <a:ext cx="1018852" cy="244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500" dirty="0">
                <a:solidFill>
                  <a:schemeClr val="lt1">
                    <a:alpha val="19000"/>
                  </a:schemeClr>
                </a:solidFill>
              </a:rPr>
              <a:t>Containers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A3F8E51-B51A-9A57-A647-123633058933}"/>
              </a:ext>
            </a:extLst>
          </p:cNvPr>
          <p:cNvSpPr txBox="1">
            <a:spLocks/>
          </p:cNvSpPr>
          <p:nvPr/>
        </p:nvSpPr>
        <p:spPr>
          <a:xfrm>
            <a:off x="2561129" y="2959648"/>
            <a:ext cx="1466624" cy="742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500" dirty="0"/>
              <a:t>Labels </a:t>
            </a:r>
          </a:p>
          <a:p>
            <a:pPr algn="ctr"/>
            <a:r>
              <a:rPr lang="en-US" sz="1500" dirty="0"/>
              <a:t>app=nginx</a:t>
            </a:r>
          </a:p>
          <a:p>
            <a:pPr algn="ctr"/>
            <a:endParaRPr lang="en-US" sz="15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CA18B5-A403-79ED-977B-802987D20AF4}"/>
              </a:ext>
            </a:extLst>
          </p:cNvPr>
          <p:cNvSpPr txBox="1">
            <a:spLocks/>
          </p:cNvSpPr>
          <p:nvPr/>
        </p:nvSpPr>
        <p:spPr>
          <a:xfrm>
            <a:off x="2441088" y="3410339"/>
            <a:ext cx="1706707" cy="763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500" dirty="0"/>
              <a:t>Selector</a:t>
            </a:r>
          </a:p>
          <a:p>
            <a:pPr algn="ctr"/>
            <a:r>
              <a:rPr lang="en-US" sz="1500" dirty="0"/>
              <a:t>app=nginx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38EA507-24AB-FF97-70DB-4AAF5EC887DE}"/>
              </a:ext>
            </a:extLst>
          </p:cNvPr>
          <p:cNvSpPr txBox="1">
            <a:spLocks/>
          </p:cNvSpPr>
          <p:nvPr/>
        </p:nvSpPr>
        <p:spPr>
          <a:xfrm>
            <a:off x="5220521" y="3330718"/>
            <a:ext cx="1466624" cy="742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500" dirty="0"/>
              <a:t>Labels </a:t>
            </a:r>
          </a:p>
          <a:p>
            <a:pPr algn="ctr"/>
            <a:r>
              <a:rPr lang="en-US" sz="1500" dirty="0"/>
              <a:t>app=nginx</a:t>
            </a:r>
          </a:p>
          <a:p>
            <a:pPr algn="ctr"/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53446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5"/>
          <p:cNvSpPr txBox="1">
            <a:spLocks noGrp="1"/>
          </p:cNvSpPr>
          <p:nvPr>
            <p:ph type="sldNum" idx="4294967295"/>
          </p:nvPr>
        </p:nvSpPr>
        <p:spPr>
          <a:xfrm>
            <a:off x="8610551" y="4680867"/>
            <a:ext cx="369225" cy="273825"/>
          </a:xfrm>
          <a:prstGeom prst="rect">
            <a:avLst/>
          </a:prstGeom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US"/>
              <a:pPr>
                <a:buClr>
                  <a:srgbClr val="000000"/>
                </a:buClr>
              </a:pPr>
              <a:t>2</a:t>
            </a:fld>
            <a:endParaRPr dirty="0"/>
          </a:p>
        </p:txBody>
      </p:sp>
      <p:sp>
        <p:nvSpPr>
          <p:cNvPr id="567" name="Google Shape;567;p55"/>
          <p:cNvSpPr txBox="1">
            <a:spLocks noGrp="1"/>
          </p:cNvSpPr>
          <p:nvPr>
            <p:ph type="body" idx="1"/>
          </p:nvPr>
        </p:nvSpPr>
        <p:spPr>
          <a:xfrm>
            <a:off x="3541987" y="1855782"/>
            <a:ext cx="4411575" cy="502200"/>
          </a:xfrm>
          <a:prstGeom prst="rect">
            <a:avLst/>
          </a:prstGeom>
        </p:spPr>
        <p:txBody>
          <a:bodyPr spcFirstLastPara="1" vert="horz" wrap="square" lIns="68569" tIns="34275" rIns="68569" bIns="34275" rtlCol="0" anchor="t" anchorCtr="0">
            <a:normAutofit fontScale="77500" lnSpcReduction="20000"/>
          </a:bodyPr>
          <a:lstStyle/>
          <a:p>
            <a:pPr marL="0" indent="0"/>
            <a:r>
              <a:rPr lang="en-US" dirty="0"/>
              <a:t>Jason van </a:t>
            </a:r>
            <a:r>
              <a:rPr lang="en-US" dirty="0" err="1"/>
              <a:t>Brackel</a:t>
            </a:r>
            <a:endParaRPr dirty="0"/>
          </a:p>
        </p:txBody>
      </p:sp>
      <p:sp>
        <p:nvSpPr>
          <p:cNvPr id="568" name="Google Shape;568;p55"/>
          <p:cNvSpPr txBox="1">
            <a:spLocks noGrp="1"/>
          </p:cNvSpPr>
          <p:nvPr>
            <p:ph type="body" idx="2"/>
          </p:nvPr>
        </p:nvSpPr>
        <p:spPr>
          <a:xfrm>
            <a:off x="3541987" y="2424900"/>
            <a:ext cx="4411575" cy="290025"/>
          </a:xfrm>
          <a:prstGeom prst="rect">
            <a:avLst/>
          </a:prstGeom>
        </p:spPr>
        <p:txBody>
          <a:bodyPr spcFirstLastPara="1" vert="horz" wrap="square" lIns="68569" tIns="34275" rIns="68569" bIns="34275" rtlCol="0" anchor="t" anchorCtr="0">
            <a:normAutofit fontScale="62500" lnSpcReduction="20000"/>
          </a:bodyPr>
          <a:lstStyle/>
          <a:p>
            <a:pPr marL="0" indent="0"/>
            <a:r>
              <a:rPr lang="en-US" dirty="0"/>
              <a:t>Unicorn Engineer</a:t>
            </a:r>
            <a:endParaRPr dirty="0"/>
          </a:p>
        </p:txBody>
      </p:sp>
      <p:sp>
        <p:nvSpPr>
          <p:cNvPr id="569" name="Google Shape;569;p55"/>
          <p:cNvSpPr txBox="1">
            <a:spLocks noGrp="1"/>
          </p:cNvSpPr>
          <p:nvPr>
            <p:ph type="title"/>
          </p:nvPr>
        </p:nvSpPr>
        <p:spPr>
          <a:xfrm>
            <a:off x="216243" y="130196"/>
            <a:ext cx="8711550" cy="676575"/>
          </a:xfrm>
          <a:prstGeom prst="rect">
            <a:avLst/>
          </a:prstGeom>
        </p:spPr>
        <p:txBody>
          <a:bodyPr spcFirstLastPara="1" vert="horz" wrap="square" lIns="68569" tIns="34275" rIns="68569" bIns="34275" rtlCol="0" anchor="ctr" anchorCtr="0">
            <a:normAutofit/>
          </a:bodyPr>
          <a:lstStyle/>
          <a:p>
            <a:r>
              <a:rPr lang="en-US" dirty="0"/>
              <a:t>CONTACT ME</a:t>
            </a:r>
            <a:endParaRPr dirty="0"/>
          </a:p>
        </p:txBody>
      </p:sp>
      <p:sp>
        <p:nvSpPr>
          <p:cNvPr id="570" name="Google Shape;570;p55"/>
          <p:cNvSpPr txBox="1">
            <a:spLocks noGrp="1"/>
          </p:cNvSpPr>
          <p:nvPr>
            <p:ph type="body" idx="3"/>
          </p:nvPr>
        </p:nvSpPr>
        <p:spPr>
          <a:xfrm>
            <a:off x="3786193" y="2791499"/>
            <a:ext cx="4411575" cy="290025"/>
          </a:xfrm>
          <a:prstGeom prst="rect">
            <a:avLst/>
          </a:prstGeom>
        </p:spPr>
        <p:txBody>
          <a:bodyPr spcFirstLastPara="1" vert="horz" wrap="square" lIns="68569" tIns="34275" rIns="68569" bIns="34275" rtlCol="0" anchor="t" anchorCtr="0">
            <a:normAutofit fontScale="70000" lnSpcReduction="20000"/>
          </a:bodyPr>
          <a:lstStyle/>
          <a:p>
            <a:pPr marL="0" indent="0"/>
            <a:r>
              <a:rPr lang="en-US" dirty="0"/>
              <a:t>@</a:t>
            </a:r>
            <a:r>
              <a:rPr lang="en-US" dirty="0" err="1"/>
              <a:t>JvB</a:t>
            </a:r>
            <a:endParaRPr dirty="0"/>
          </a:p>
        </p:txBody>
      </p:sp>
      <p:pic>
        <p:nvPicPr>
          <p:cNvPr id="571" name="Google Shape;571;p55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1453" y="1401708"/>
            <a:ext cx="2340084" cy="23400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70;p55">
            <a:extLst>
              <a:ext uri="{FF2B5EF4-FFF2-40B4-BE49-F238E27FC236}">
                <a16:creationId xmlns:a16="http://schemas.microsoft.com/office/drawing/2014/main" id="{599A539A-1220-BFF7-040E-98992DEE77B5}"/>
              </a:ext>
            </a:extLst>
          </p:cNvPr>
          <p:cNvSpPr txBox="1">
            <a:spLocks/>
          </p:cNvSpPr>
          <p:nvPr/>
        </p:nvSpPr>
        <p:spPr>
          <a:xfrm>
            <a:off x="3786193" y="3011556"/>
            <a:ext cx="4411575" cy="29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sz="1500" dirty="0"/>
              <a:t>@</a:t>
            </a:r>
            <a:r>
              <a:rPr lang="en-US" sz="1500" dirty="0" err="1"/>
              <a:t>jasonvanbrackel</a:t>
            </a:r>
            <a:endParaRPr lang="en-US" sz="1500" dirty="0"/>
          </a:p>
        </p:txBody>
      </p:sp>
      <p:sp>
        <p:nvSpPr>
          <p:cNvPr id="3" name="Google Shape;570;p55">
            <a:extLst>
              <a:ext uri="{FF2B5EF4-FFF2-40B4-BE49-F238E27FC236}">
                <a16:creationId xmlns:a16="http://schemas.microsoft.com/office/drawing/2014/main" id="{96B6CBEE-71CC-74D6-D451-D96DB546446C}"/>
              </a:ext>
            </a:extLst>
          </p:cNvPr>
          <p:cNvSpPr txBox="1">
            <a:spLocks/>
          </p:cNvSpPr>
          <p:nvPr/>
        </p:nvSpPr>
        <p:spPr>
          <a:xfrm>
            <a:off x="3786193" y="3231614"/>
            <a:ext cx="4411575" cy="29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sz="1500" dirty="0" err="1"/>
              <a:t>jasonvanbrackel</a:t>
            </a:r>
            <a:endParaRPr lang="en-US" sz="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E6002-9178-BFF5-5785-18076AAE3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823" y="3078875"/>
            <a:ext cx="224150" cy="1844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A47F0C-C0E6-BE91-C2A8-2DA3AD0CB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2823" y="3282690"/>
            <a:ext cx="224150" cy="2615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4A09EB-C25A-16B6-EE2C-A7C5BCF058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5743" y="2714925"/>
            <a:ext cx="478310" cy="4783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D79368-E89B-006D-7941-B776A23494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116" y="1401708"/>
            <a:ext cx="2396758" cy="2394009"/>
          </a:xfrm>
          <a:prstGeom prst="rect">
            <a:avLst/>
          </a:prstGeom>
        </p:spPr>
      </p:pic>
      <p:sp>
        <p:nvSpPr>
          <p:cNvPr id="8" name="Google Shape;570;p55">
            <a:extLst>
              <a:ext uri="{FF2B5EF4-FFF2-40B4-BE49-F238E27FC236}">
                <a16:creationId xmlns:a16="http://schemas.microsoft.com/office/drawing/2014/main" id="{FF28F293-731F-9940-D265-4B1FCCB09A2A}"/>
              </a:ext>
            </a:extLst>
          </p:cNvPr>
          <p:cNvSpPr txBox="1">
            <a:spLocks/>
          </p:cNvSpPr>
          <p:nvPr/>
        </p:nvSpPr>
        <p:spPr>
          <a:xfrm>
            <a:off x="3786193" y="3828996"/>
            <a:ext cx="4411575" cy="29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  <a:latin typeface="Poppins"/>
                <a:ea typeface="Poppins"/>
                <a:cs typeface="Poppins"/>
              </a:defRPr>
            </a:lvl1pPr>
            <a:lvl2pPr marL="914400" indent="-22860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</a:defRPr>
            </a:lvl2pPr>
            <a:lvl3pPr marL="1371600" indent="-22860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  <a:latin typeface="Poppins"/>
                <a:ea typeface="Poppins"/>
                <a:cs typeface="Poppins"/>
              </a:defRPr>
            </a:lvl3pPr>
            <a:lvl4pPr marL="1828800" indent="-228600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  <a:latin typeface="Poppins"/>
                <a:ea typeface="Poppins"/>
                <a:cs typeface="Poppins"/>
              </a:defRPr>
            </a:lvl4pPr>
            <a:lvl5pPr marL="22860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5pPr>
            <a:lvl6pPr marL="27432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r>
              <a:rPr lang="en-US" sz="1500" dirty="0"/>
              <a:t>#Zarf at https://</a:t>
            </a:r>
            <a:r>
              <a:rPr lang="en-US" sz="1500" dirty="0" err="1"/>
              <a:t>slack.kubernetes.io</a:t>
            </a:r>
            <a:endParaRPr lang="en-US" sz="1500" dirty="0"/>
          </a:p>
        </p:txBody>
      </p:sp>
      <p:sp>
        <p:nvSpPr>
          <p:cNvPr id="9" name="Google Shape;570;p55">
            <a:extLst>
              <a:ext uri="{FF2B5EF4-FFF2-40B4-BE49-F238E27FC236}">
                <a16:creationId xmlns:a16="http://schemas.microsoft.com/office/drawing/2014/main" id="{6F090789-F4BF-A01C-6995-054CD9955046}"/>
              </a:ext>
            </a:extLst>
          </p:cNvPr>
          <p:cNvSpPr txBox="1">
            <a:spLocks/>
          </p:cNvSpPr>
          <p:nvPr/>
        </p:nvSpPr>
        <p:spPr>
          <a:xfrm>
            <a:off x="3786193" y="4049054"/>
            <a:ext cx="4411575" cy="29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sz="1500" dirty="0"/>
              <a:t>@</a:t>
            </a:r>
            <a:r>
              <a:rPr lang="en-US" sz="1500" dirty="0" err="1"/>
              <a:t>defenseunicorns</a:t>
            </a:r>
            <a:endParaRPr lang="en-US" sz="1500" dirty="0"/>
          </a:p>
        </p:txBody>
      </p:sp>
      <p:sp>
        <p:nvSpPr>
          <p:cNvPr id="10" name="Google Shape;570;p55">
            <a:extLst>
              <a:ext uri="{FF2B5EF4-FFF2-40B4-BE49-F238E27FC236}">
                <a16:creationId xmlns:a16="http://schemas.microsoft.com/office/drawing/2014/main" id="{5C318863-4A75-815D-37E5-FBC160C1295D}"/>
              </a:ext>
            </a:extLst>
          </p:cNvPr>
          <p:cNvSpPr txBox="1">
            <a:spLocks/>
          </p:cNvSpPr>
          <p:nvPr/>
        </p:nvSpPr>
        <p:spPr>
          <a:xfrm>
            <a:off x="3786193" y="4287900"/>
            <a:ext cx="4411575" cy="29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sz="1500" dirty="0"/>
              <a:t>Defense Unicorns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E916B1-64F4-C4A3-AA29-FA30ADDA0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823" y="4116373"/>
            <a:ext cx="224150" cy="1844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73BC10-1F11-0A72-D9C8-898FF331FD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5743" y="3752422"/>
            <a:ext cx="478310" cy="4783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8CE51E-C2B9-8C50-CFCC-367A49898E0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3135" r="15495"/>
          <a:stretch/>
        </p:blipFill>
        <p:spPr>
          <a:xfrm>
            <a:off x="3562370" y="4339518"/>
            <a:ext cx="245209" cy="21354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B1FEE5A-80D7-78BE-D73A-5D3501B6FACA}"/>
              </a:ext>
            </a:extLst>
          </p:cNvPr>
          <p:cNvCxnSpPr>
            <a:cxnSpLocks/>
          </p:cNvCxnSpPr>
          <p:nvPr/>
        </p:nvCxnSpPr>
        <p:spPr>
          <a:xfrm>
            <a:off x="3616293" y="3668954"/>
            <a:ext cx="2970059" cy="0"/>
          </a:xfrm>
          <a:prstGeom prst="line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6178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these Connected?</a:t>
            </a:r>
          </a:p>
        </p:txBody>
      </p:sp>
      <p:pic>
        <p:nvPicPr>
          <p:cNvPr id="42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101E7BA7-9A3F-73CB-9C92-A573FD3EA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2680" y="2379804"/>
            <a:ext cx="942310" cy="9203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20</a:t>
            </a:fld>
            <a:endParaRPr lang="en-US" sz="9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EB838E-89AB-443C-3181-2C928A0E9C44}"/>
              </a:ext>
            </a:extLst>
          </p:cNvPr>
          <p:cNvGrpSpPr/>
          <p:nvPr/>
        </p:nvGrpSpPr>
        <p:grpSpPr>
          <a:xfrm>
            <a:off x="166658" y="620461"/>
            <a:ext cx="1071346" cy="1951289"/>
            <a:chOff x="827851" y="1199442"/>
            <a:chExt cx="2577629" cy="4952999"/>
          </a:xfrm>
        </p:grpSpPr>
        <p:pic>
          <p:nvPicPr>
            <p:cNvPr id="5" name="Picture 1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E9F4BE7C-406B-A922-C181-5C11FFAAE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851" y="1199442"/>
              <a:ext cx="2577629" cy="4952999"/>
            </a:xfrm>
            <a:prstGeom prst="rect">
              <a:avLst/>
            </a:prstGeom>
          </p:spPr>
        </p:pic>
        <p:pic>
          <p:nvPicPr>
            <p:cNvPr id="6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4F691B3B-B599-2DB3-FF45-FF9043C71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5683" y="3443345"/>
              <a:ext cx="636412" cy="620419"/>
            </a:xfrm>
            <a:prstGeom prst="rect">
              <a:avLst/>
            </a:prstGeom>
          </p:spPr>
        </p:pic>
        <p:pic>
          <p:nvPicPr>
            <p:cNvPr id="7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0D6D3F80-5CF5-E299-5390-3E6792739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46533" y="3443344"/>
              <a:ext cx="636412" cy="620419"/>
            </a:xfrm>
            <a:prstGeom prst="rect">
              <a:avLst/>
            </a:prstGeom>
          </p:spPr>
        </p:pic>
        <p:pic>
          <p:nvPicPr>
            <p:cNvPr id="9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EB1A8170-9CAE-14D1-3E27-CF358D457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5682" y="4144199"/>
              <a:ext cx="636412" cy="62041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1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4BD2DAE8-A267-2B06-A713-876F9E37D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46533" y="4144196"/>
              <a:ext cx="636412" cy="62041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4777CFB3-95DE-6773-CD4C-76968C5EEE42}"/>
              </a:ext>
            </a:extLst>
          </p:cNvPr>
          <p:cNvSpPr txBox="1">
            <a:spLocks/>
          </p:cNvSpPr>
          <p:nvPr/>
        </p:nvSpPr>
        <p:spPr>
          <a:xfrm>
            <a:off x="192904" y="620461"/>
            <a:ext cx="1018852" cy="244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500" dirty="0"/>
              <a:t>Deployment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7A7EE2B-1F80-9B59-784F-2AC3033A1E67}"/>
              </a:ext>
            </a:extLst>
          </p:cNvPr>
          <p:cNvCxnSpPr>
            <a:cxnSpLocks/>
            <a:stCxn id="5" idx="3"/>
            <a:endCxn id="30" idx="1"/>
          </p:cNvCxnSpPr>
          <p:nvPr/>
        </p:nvCxnSpPr>
        <p:spPr>
          <a:xfrm>
            <a:off x="1238004" y="1596106"/>
            <a:ext cx="1071346" cy="54634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EB035D8-5E90-F87D-A14F-28CA8C851F0E}"/>
              </a:ext>
            </a:extLst>
          </p:cNvPr>
          <p:cNvGrpSpPr/>
          <p:nvPr/>
        </p:nvGrpSpPr>
        <p:grpSpPr>
          <a:xfrm>
            <a:off x="2309349" y="1186024"/>
            <a:ext cx="1948035" cy="1921943"/>
            <a:chOff x="4339993" y="2439812"/>
            <a:chExt cx="3347862" cy="3732388"/>
          </a:xfrm>
        </p:grpSpPr>
        <p:pic>
          <p:nvPicPr>
            <p:cNvPr id="23" name="Picture 1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D37A85F3-89D7-B2A4-D31C-A7F8935AB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4633" y="2457451"/>
              <a:ext cx="1933222" cy="3714749"/>
            </a:xfrm>
            <a:prstGeom prst="rect">
              <a:avLst/>
            </a:prstGeom>
          </p:spPr>
        </p:pic>
        <p:pic>
          <p:nvPicPr>
            <p:cNvPr id="24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DD62B5C2-AC1B-7884-E36B-4C236825A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8006" y="4150961"/>
              <a:ext cx="477309" cy="465314"/>
            </a:xfrm>
            <a:prstGeom prst="rect">
              <a:avLst/>
            </a:prstGeom>
          </p:spPr>
        </p:pic>
        <p:pic>
          <p:nvPicPr>
            <p:cNvPr id="25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D38F0315-B0F3-1851-23BD-A01E9C92F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43642" y="4150960"/>
              <a:ext cx="477309" cy="465314"/>
            </a:xfrm>
            <a:prstGeom prst="rect">
              <a:avLst/>
            </a:prstGeom>
          </p:spPr>
        </p:pic>
        <p:pic>
          <p:nvPicPr>
            <p:cNvPr id="26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7E543760-DB6B-719B-3651-807325111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8005" y="4676601"/>
              <a:ext cx="477309" cy="465314"/>
            </a:xfrm>
            <a:prstGeom prst="rect">
              <a:avLst/>
            </a:prstGeom>
          </p:spPr>
        </p:pic>
        <p:pic>
          <p:nvPicPr>
            <p:cNvPr id="27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40AC3625-C08C-4415-C18A-C6588869A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43642" y="4676600"/>
              <a:ext cx="477309" cy="465314"/>
            </a:xfrm>
            <a:prstGeom prst="rect">
              <a:avLst/>
            </a:prstGeom>
          </p:spPr>
        </p:pic>
        <p:pic>
          <p:nvPicPr>
            <p:cNvPr id="28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AC9623DA-336B-6EC6-B399-6DA78E599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21532" y="5209295"/>
              <a:ext cx="477309" cy="465314"/>
            </a:xfrm>
            <a:prstGeom prst="rect">
              <a:avLst/>
            </a:prstGeom>
          </p:spPr>
        </p:pic>
        <p:pic>
          <p:nvPicPr>
            <p:cNvPr id="29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C9E411FE-66FD-1B60-FADE-61F9151D8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47169" y="5209294"/>
              <a:ext cx="477309" cy="465314"/>
            </a:xfrm>
            <a:prstGeom prst="rect">
              <a:avLst/>
            </a:prstGeom>
          </p:spPr>
        </p:pic>
        <p:pic>
          <p:nvPicPr>
            <p:cNvPr id="30" name="Picture 1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1D013FA0-8D59-9BBE-5995-A0CECE790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39993" y="2439812"/>
              <a:ext cx="1933222" cy="3714749"/>
            </a:xfrm>
            <a:prstGeom prst="rect">
              <a:avLst/>
            </a:prstGeom>
          </p:spPr>
        </p:pic>
        <p:pic>
          <p:nvPicPr>
            <p:cNvPr id="31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11DFD8B2-3D29-4CAA-2B77-4908D863A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3366" y="4133322"/>
              <a:ext cx="477309" cy="465314"/>
            </a:xfrm>
            <a:prstGeom prst="rect">
              <a:avLst/>
            </a:prstGeom>
          </p:spPr>
        </p:pic>
        <p:pic>
          <p:nvPicPr>
            <p:cNvPr id="32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76529847-E57B-C743-D05E-FE72485E1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29002" y="4133319"/>
              <a:ext cx="477309" cy="465314"/>
            </a:xfrm>
            <a:prstGeom prst="rect">
              <a:avLst/>
            </a:prstGeom>
          </p:spPr>
        </p:pic>
        <p:pic>
          <p:nvPicPr>
            <p:cNvPr id="33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B92C09A7-4270-B5FA-7039-0F4EFBDE3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3366" y="4658962"/>
              <a:ext cx="477309" cy="465314"/>
            </a:xfrm>
            <a:prstGeom prst="rect">
              <a:avLst/>
            </a:prstGeom>
          </p:spPr>
        </p:pic>
        <p:pic>
          <p:nvPicPr>
            <p:cNvPr id="34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85A5A998-DF5C-F7F4-D513-B75281891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29002" y="4658960"/>
              <a:ext cx="477309" cy="465314"/>
            </a:xfrm>
            <a:prstGeom prst="rect">
              <a:avLst/>
            </a:prstGeom>
          </p:spPr>
        </p:pic>
        <p:pic>
          <p:nvPicPr>
            <p:cNvPr id="35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BB0352AD-D11A-F7B2-70E6-151B40D57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6892" y="5191656"/>
              <a:ext cx="477309" cy="465314"/>
            </a:xfrm>
            <a:prstGeom prst="rect">
              <a:avLst/>
            </a:prstGeom>
          </p:spPr>
        </p:pic>
        <p:pic>
          <p:nvPicPr>
            <p:cNvPr id="37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22D13A4C-CF8E-497D-E87C-6A9F402F4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2529" y="5191655"/>
              <a:ext cx="477309" cy="465314"/>
            </a:xfrm>
            <a:prstGeom prst="rect">
              <a:avLst/>
            </a:prstGeom>
          </p:spPr>
        </p:pic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2EDA92EB-8A00-7A52-98E2-65F5B2238BFB}"/>
              </a:ext>
            </a:extLst>
          </p:cNvPr>
          <p:cNvSpPr txBox="1">
            <a:spLocks/>
          </p:cNvSpPr>
          <p:nvPr/>
        </p:nvSpPr>
        <p:spPr>
          <a:xfrm>
            <a:off x="2717841" y="1160648"/>
            <a:ext cx="1018852" cy="244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500" dirty="0" err="1"/>
              <a:t>ReplicaSet</a:t>
            </a:r>
            <a:endParaRPr lang="en-US" sz="1500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D27B4712-D9E2-F35C-03CF-1B8524855AB4}"/>
              </a:ext>
            </a:extLst>
          </p:cNvPr>
          <p:cNvSpPr txBox="1">
            <a:spLocks/>
          </p:cNvSpPr>
          <p:nvPr/>
        </p:nvSpPr>
        <p:spPr>
          <a:xfrm>
            <a:off x="984990" y="2068774"/>
            <a:ext cx="1706707" cy="763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500" dirty="0"/>
              <a:t>Selector</a:t>
            </a:r>
          </a:p>
          <a:p>
            <a:pPr algn="ctr"/>
            <a:r>
              <a:rPr lang="en-US" sz="1500" dirty="0"/>
              <a:t>app=nginx</a:t>
            </a:r>
          </a:p>
        </p:txBody>
      </p:sp>
      <p:cxnSp>
        <p:nvCxnSpPr>
          <p:cNvPr id="43" name="Straight Arrow Connector 19">
            <a:extLst>
              <a:ext uri="{FF2B5EF4-FFF2-40B4-BE49-F238E27FC236}">
                <a16:creationId xmlns:a16="http://schemas.microsoft.com/office/drawing/2014/main" id="{97BC4DED-242F-0627-C069-32FFA97F727C}"/>
              </a:ext>
            </a:extLst>
          </p:cNvPr>
          <p:cNvCxnSpPr>
            <a:cxnSpLocks/>
            <a:stCxn id="23" idx="3"/>
            <a:endCxn id="42" idx="1"/>
          </p:cNvCxnSpPr>
          <p:nvPr/>
        </p:nvCxnSpPr>
        <p:spPr>
          <a:xfrm>
            <a:off x="4257385" y="2151536"/>
            <a:ext cx="1225295" cy="68842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7" name="Title 1">
            <a:extLst>
              <a:ext uri="{FF2B5EF4-FFF2-40B4-BE49-F238E27FC236}">
                <a16:creationId xmlns:a16="http://schemas.microsoft.com/office/drawing/2014/main" id="{B16341D3-97DC-21D1-1B1E-6B3EE9973FF5}"/>
              </a:ext>
            </a:extLst>
          </p:cNvPr>
          <p:cNvSpPr txBox="1">
            <a:spLocks/>
          </p:cNvSpPr>
          <p:nvPr/>
        </p:nvSpPr>
        <p:spPr>
          <a:xfrm>
            <a:off x="5444408" y="2135383"/>
            <a:ext cx="1018852" cy="244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500" dirty="0"/>
              <a:t>Pod</a:t>
            </a:r>
          </a:p>
        </p:txBody>
      </p:sp>
      <p:cxnSp>
        <p:nvCxnSpPr>
          <p:cNvPr id="48" name="Straight Arrow Connector 19">
            <a:extLst>
              <a:ext uri="{FF2B5EF4-FFF2-40B4-BE49-F238E27FC236}">
                <a16:creationId xmlns:a16="http://schemas.microsoft.com/office/drawing/2014/main" id="{80EEC84E-D828-6457-D62A-CF4232BAAC48}"/>
              </a:ext>
            </a:extLst>
          </p:cNvPr>
          <p:cNvCxnSpPr>
            <a:cxnSpLocks/>
            <a:stCxn id="42" idx="3"/>
            <a:endCxn id="52" idx="1"/>
          </p:cNvCxnSpPr>
          <p:nvPr/>
        </p:nvCxnSpPr>
        <p:spPr>
          <a:xfrm>
            <a:off x="6424990" y="2839962"/>
            <a:ext cx="1374959" cy="1141850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shade val="95000"/>
                <a:satMod val="105000"/>
                <a:alpha val="14198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4064EC40-D042-7FF3-4740-2C5177E41F4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000"/>
          </a:blip>
          <a:stretch>
            <a:fillRect/>
          </a:stretch>
        </p:blipFill>
        <p:spPr>
          <a:xfrm>
            <a:off x="7799949" y="3818771"/>
            <a:ext cx="750743" cy="326081"/>
          </a:xfrm>
          <a:prstGeom prst="rect">
            <a:avLst/>
          </a:prstGeom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E42C3C0C-82A9-445E-D727-DD4C37E33D58}"/>
              </a:ext>
            </a:extLst>
          </p:cNvPr>
          <p:cNvSpPr txBox="1">
            <a:spLocks/>
          </p:cNvSpPr>
          <p:nvPr/>
        </p:nvSpPr>
        <p:spPr>
          <a:xfrm>
            <a:off x="7665894" y="4197548"/>
            <a:ext cx="1018852" cy="244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500" dirty="0">
                <a:solidFill>
                  <a:schemeClr val="lt1">
                    <a:alpha val="19000"/>
                  </a:schemeClr>
                </a:solidFill>
              </a:rPr>
              <a:t>Containers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A3F8E51-B51A-9A57-A647-123633058933}"/>
              </a:ext>
            </a:extLst>
          </p:cNvPr>
          <p:cNvSpPr txBox="1">
            <a:spLocks/>
          </p:cNvSpPr>
          <p:nvPr/>
        </p:nvSpPr>
        <p:spPr>
          <a:xfrm>
            <a:off x="2561129" y="2959648"/>
            <a:ext cx="1466624" cy="742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500" dirty="0"/>
              <a:t>Labels </a:t>
            </a:r>
          </a:p>
          <a:p>
            <a:pPr algn="ctr"/>
            <a:r>
              <a:rPr lang="en-US" sz="1500" dirty="0"/>
              <a:t>app=nginx</a:t>
            </a:r>
          </a:p>
          <a:p>
            <a:pPr algn="ctr"/>
            <a:endParaRPr lang="en-US" sz="15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CA18B5-A403-79ED-977B-802987D20AF4}"/>
              </a:ext>
            </a:extLst>
          </p:cNvPr>
          <p:cNvSpPr txBox="1">
            <a:spLocks/>
          </p:cNvSpPr>
          <p:nvPr/>
        </p:nvSpPr>
        <p:spPr>
          <a:xfrm>
            <a:off x="2441088" y="3410339"/>
            <a:ext cx="1706707" cy="763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500" dirty="0"/>
              <a:t>Selector</a:t>
            </a:r>
          </a:p>
          <a:p>
            <a:pPr algn="ctr"/>
            <a:r>
              <a:rPr lang="en-US" sz="1500" dirty="0"/>
              <a:t>arbitrary=whatevs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38EA507-24AB-FF97-70DB-4AAF5EC887DE}"/>
              </a:ext>
            </a:extLst>
          </p:cNvPr>
          <p:cNvSpPr txBox="1">
            <a:spLocks/>
          </p:cNvSpPr>
          <p:nvPr/>
        </p:nvSpPr>
        <p:spPr>
          <a:xfrm>
            <a:off x="5143277" y="3389207"/>
            <a:ext cx="1662012" cy="742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500" dirty="0"/>
              <a:t>Labels </a:t>
            </a:r>
          </a:p>
          <a:p>
            <a:pPr algn="ctr"/>
            <a:r>
              <a:rPr lang="en-US" sz="1500" dirty="0"/>
              <a:t>arbitrary=whatevs</a:t>
            </a:r>
          </a:p>
          <a:p>
            <a:pPr algn="ctr"/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156775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Take a look</a:t>
            </a:r>
          </a:p>
        </p:txBody>
      </p:sp>
      <p:pic>
        <p:nvPicPr>
          <p:cNvPr id="42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101E7BA7-9A3F-73CB-9C92-A573FD3EA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2680" y="2379804"/>
            <a:ext cx="942310" cy="9203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21</a:t>
            </a:fld>
            <a:endParaRPr lang="en-US" sz="9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EB838E-89AB-443C-3181-2C928A0E9C44}"/>
              </a:ext>
            </a:extLst>
          </p:cNvPr>
          <p:cNvGrpSpPr/>
          <p:nvPr/>
        </p:nvGrpSpPr>
        <p:grpSpPr>
          <a:xfrm>
            <a:off x="166658" y="620461"/>
            <a:ext cx="1071346" cy="1951289"/>
            <a:chOff x="827851" y="1199442"/>
            <a:chExt cx="2577629" cy="4952999"/>
          </a:xfrm>
        </p:grpSpPr>
        <p:pic>
          <p:nvPicPr>
            <p:cNvPr id="5" name="Picture 1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E9F4BE7C-406B-A922-C181-5C11FFAAE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851" y="1199442"/>
              <a:ext cx="2577629" cy="4952999"/>
            </a:xfrm>
            <a:prstGeom prst="rect">
              <a:avLst/>
            </a:prstGeom>
          </p:spPr>
        </p:pic>
        <p:pic>
          <p:nvPicPr>
            <p:cNvPr id="6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4F691B3B-B599-2DB3-FF45-FF9043C71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5683" y="3443345"/>
              <a:ext cx="636412" cy="620419"/>
            </a:xfrm>
            <a:prstGeom prst="rect">
              <a:avLst/>
            </a:prstGeom>
          </p:spPr>
        </p:pic>
        <p:pic>
          <p:nvPicPr>
            <p:cNvPr id="7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0D6D3F80-5CF5-E299-5390-3E6792739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46533" y="3443344"/>
              <a:ext cx="636412" cy="620419"/>
            </a:xfrm>
            <a:prstGeom prst="rect">
              <a:avLst/>
            </a:prstGeom>
          </p:spPr>
        </p:pic>
        <p:pic>
          <p:nvPicPr>
            <p:cNvPr id="9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EB1A8170-9CAE-14D1-3E27-CF358D457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5682" y="4144199"/>
              <a:ext cx="636412" cy="62041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1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4BD2DAE8-A267-2B06-A713-876F9E37D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46533" y="4144196"/>
              <a:ext cx="636412" cy="62041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4777CFB3-95DE-6773-CD4C-76968C5EEE42}"/>
              </a:ext>
            </a:extLst>
          </p:cNvPr>
          <p:cNvSpPr txBox="1">
            <a:spLocks/>
          </p:cNvSpPr>
          <p:nvPr/>
        </p:nvSpPr>
        <p:spPr>
          <a:xfrm>
            <a:off x="192904" y="620461"/>
            <a:ext cx="1018852" cy="244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500" dirty="0"/>
              <a:t>Deployment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7A7EE2B-1F80-9B59-784F-2AC3033A1E67}"/>
              </a:ext>
            </a:extLst>
          </p:cNvPr>
          <p:cNvCxnSpPr>
            <a:cxnSpLocks/>
            <a:stCxn id="5" idx="3"/>
            <a:endCxn id="30" idx="1"/>
          </p:cNvCxnSpPr>
          <p:nvPr/>
        </p:nvCxnSpPr>
        <p:spPr>
          <a:xfrm>
            <a:off x="1238004" y="1596106"/>
            <a:ext cx="1071346" cy="54634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EB035D8-5E90-F87D-A14F-28CA8C851F0E}"/>
              </a:ext>
            </a:extLst>
          </p:cNvPr>
          <p:cNvGrpSpPr/>
          <p:nvPr/>
        </p:nvGrpSpPr>
        <p:grpSpPr>
          <a:xfrm>
            <a:off x="2309349" y="1186024"/>
            <a:ext cx="1948035" cy="1921943"/>
            <a:chOff x="4339993" y="2439812"/>
            <a:chExt cx="3347862" cy="3732388"/>
          </a:xfrm>
        </p:grpSpPr>
        <p:pic>
          <p:nvPicPr>
            <p:cNvPr id="23" name="Picture 1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D37A85F3-89D7-B2A4-D31C-A7F8935AB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4633" y="2457451"/>
              <a:ext cx="1933222" cy="3714749"/>
            </a:xfrm>
            <a:prstGeom prst="rect">
              <a:avLst/>
            </a:prstGeom>
          </p:spPr>
        </p:pic>
        <p:pic>
          <p:nvPicPr>
            <p:cNvPr id="24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DD62B5C2-AC1B-7884-E36B-4C236825A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8006" y="4150961"/>
              <a:ext cx="477309" cy="465314"/>
            </a:xfrm>
            <a:prstGeom prst="rect">
              <a:avLst/>
            </a:prstGeom>
          </p:spPr>
        </p:pic>
        <p:pic>
          <p:nvPicPr>
            <p:cNvPr id="25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D38F0315-B0F3-1851-23BD-A01E9C92F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43642" y="4150960"/>
              <a:ext cx="477309" cy="465314"/>
            </a:xfrm>
            <a:prstGeom prst="rect">
              <a:avLst/>
            </a:prstGeom>
          </p:spPr>
        </p:pic>
        <p:pic>
          <p:nvPicPr>
            <p:cNvPr id="26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7E543760-DB6B-719B-3651-807325111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8005" y="4676601"/>
              <a:ext cx="477309" cy="465314"/>
            </a:xfrm>
            <a:prstGeom prst="rect">
              <a:avLst/>
            </a:prstGeom>
          </p:spPr>
        </p:pic>
        <p:pic>
          <p:nvPicPr>
            <p:cNvPr id="27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40AC3625-C08C-4415-C18A-C6588869A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43642" y="4676600"/>
              <a:ext cx="477309" cy="465314"/>
            </a:xfrm>
            <a:prstGeom prst="rect">
              <a:avLst/>
            </a:prstGeom>
          </p:spPr>
        </p:pic>
        <p:pic>
          <p:nvPicPr>
            <p:cNvPr id="28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AC9623DA-336B-6EC6-B399-6DA78E599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21532" y="5209295"/>
              <a:ext cx="477309" cy="465314"/>
            </a:xfrm>
            <a:prstGeom prst="rect">
              <a:avLst/>
            </a:prstGeom>
          </p:spPr>
        </p:pic>
        <p:pic>
          <p:nvPicPr>
            <p:cNvPr id="29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C9E411FE-66FD-1B60-FADE-61F9151D8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47169" y="5209294"/>
              <a:ext cx="477309" cy="465314"/>
            </a:xfrm>
            <a:prstGeom prst="rect">
              <a:avLst/>
            </a:prstGeom>
          </p:spPr>
        </p:pic>
        <p:pic>
          <p:nvPicPr>
            <p:cNvPr id="30" name="Picture 1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1D013FA0-8D59-9BBE-5995-A0CECE790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39993" y="2439812"/>
              <a:ext cx="1933222" cy="3714749"/>
            </a:xfrm>
            <a:prstGeom prst="rect">
              <a:avLst/>
            </a:prstGeom>
          </p:spPr>
        </p:pic>
        <p:pic>
          <p:nvPicPr>
            <p:cNvPr id="31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11DFD8B2-3D29-4CAA-2B77-4908D863A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3366" y="4133322"/>
              <a:ext cx="477309" cy="465314"/>
            </a:xfrm>
            <a:prstGeom prst="rect">
              <a:avLst/>
            </a:prstGeom>
          </p:spPr>
        </p:pic>
        <p:pic>
          <p:nvPicPr>
            <p:cNvPr id="32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76529847-E57B-C743-D05E-FE72485E1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29002" y="4133319"/>
              <a:ext cx="477309" cy="465314"/>
            </a:xfrm>
            <a:prstGeom prst="rect">
              <a:avLst/>
            </a:prstGeom>
          </p:spPr>
        </p:pic>
        <p:pic>
          <p:nvPicPr>
            <p:cNvPr id="33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B92C09A7-4270-B5FA-7039-0F4EFBDE3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3366" y="4658962"/>
              <a:ext cx="477309" cy="465314"/>
            </a:xfrm>
            <a:prstGeom prst="rect">
              <a:avLst/>
            </a:prstGeom>
          </p:spPr>
        </p:pic>
        <p:pic>
          <p:nvPicPr>
            <p:cNvPr id="34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85A5A998-DF5C-F7F4-D513-B75281891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29002" y="4658960"/>
              <a:ext cx="477309" cy="465314"/>
            </a:xfrm>
            <a:prstGeom prst="rect">
              <a:avLst/>
            </a:prstGeom>
          </p:spPr>
        </p:pic>
        <p:pic>
          <p:nvPicPr>
            <p:cNvPr id="35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BB0352AD-D11A-F7B2-70E6-151B40D57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6892" y="5191656"/>
              <a:ext cx="477309" cy="465314"/>
            </a:xfrm>
            <a:prstGeom prst="rect">
              <a:avLst/>
            </a:prstGeom>
          </p:spPr>
        </p:pic>
        <p:pic>
          <p:nvPicPr>
            <p:cNvPr id="37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22D13A4C-CF8E-497D-E87C-6A9F402F4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2529" y="5191655"/>
              <a:ext cx="477309" cy="465314"/>
            </a:xfrm>
            <a:prstGeom prst="rect">
              <a:avLst/>
            </a:prstGeom>
          </p:spPr>
        </p:pic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2EDA92EB-8A00-7A52-98E2-65F5B2238BFB}"/>
              </a:ext>
            </a:extLst>
          </p:cNvPr>
          <p:cNvSpPr txBox="1">
            <a:spLocks/>
          </p:cNvSpPr>
          <p:nvPr/>
        </p:nvSpPr>
        <p:spPr>
          <a:xfrm>
            <a:off x="2717841" y="1160648"/>
            <a:ext cx="1018852" cy="244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500" dirty="0" err="1"/>
              <a:t>ReplicaSet</a:t>
            </a:r>
            <a:endParaRPr lang="en-US" sz="1500" dirty="0"/>
          </a:p>
        </p:txBody>
      </p:sp>
      <p:cxnSp>
        <p:nvCxnSpPr>
          <p:cNvPr id="43" name="Straight Arrow Connector 19">
            <a:extLst>
              <a:ext uri="{FF2B5EF4-FFF2-40B4-BE49-F238E27FC236}">
                <a16:creationId xmlns:a16="http://schemas.microsoft.com/office/drawing/2014/main" id="{97BC4DED-242F-0627-C069-32FFA97F727C}"/>
              </a:ext>
            </a:extLst>
          </p:cNvPr>
          <p:cNvCxnSpPr>
            <a:cxnSpLocks/>
            <a:stCxn id="23" idx="3"/>
            <a:endCxn id="42" idx="1"/>
          </p:cNvCxnSpPr>
          <p:nvPr/>
        </p:nvCxnSpPr>
        <p:spPr>
          <a:xfrm>
            <a:off x="4257385" y="2151536"/>
            <a:ext cx="1225295" cy="68842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7" name="Title 1">
            <a:extLst>
              <a:ext uri="{FF2B5EF4-FFF2-40B4-BE49-F238E27FC236}">
                <a16:creationId xmlns:a16="http://schemas.microsoft.com/office/drawing/2014/main" id="{B16341D3-97DC-21D1-1B1E-6B3EE9973FF5}"/>
              </a:ext>
            </a:extLst>
          </p:cNvPr>
          <p:cNvSpPr txBox="1">
            <a:spLocks/>
          </p:cNvSpPr>
          <p:nvPr/>
        </p:nvSpPr>
        <p:spPr>
          <a:xfrm>
            <a:off x="5444408" y="2135383"/>
            <a:ext cx="1018852" cy="244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500" dirty="0"/>
              <a:t>Pod</a:t>
            </a:r>
          </a:p>
        </p:txBody>
      </p:sp>
      <p:cxnSp>
        <p:nvCxnSpPr>
          <p:cNvPr id="48" name="Straight Arrow Connector 19">
            <a:extLst>
              <a:ext uri="{FF2B5EF4-FFF2-40B4-BE49-F238E27FC236}">
                <a16:creationId xmlns:a16="http://schemas.microsoft.com/office/drawing/2014/main" id="{80EEC84E-D828-6457-D62A-CF4232BAAC48}"/>
              </a:ext>
            </a:extLst>
          </p:cNvPr>
          <p:cNvCxnSpPr>
            <a:cxnSpLocks/>
            <a:stCxn id="42" idx="3"/>
            <a:endCxn id="52" idx="1"/>
          </p:cNvCxnSpPr>
          <p:nvPr/>
        </p:nvCxnSpPr>
        <p:spPr>
          <a:xfrm>
            <a:off x="6424990" y="2839962"/>
            <a:ext cx="1374959" cy="1141850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shade val="95000"/>
                <a:satMod val="105000"/>
                <a:alpha val="14198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4064EC40-D042-7FF3-4740-2C5177E41F4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000"/>
          </a:blip>
          <a:stretch>
            <a:fillRect/>
          </a:stretch>
        </p:blipFill>
        <p:spPr>
          <a:xfrm>
            <a:off x="7799949" y="3818771"/>
            <a:ext cx="750743" cy="326081"/>
          </a:xfrm>
          <a:prstGeom prst="rect">
            <a:avLst/>
          </a:prstGeom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E42C3C0C-82A9-445E-D727-DD4C37E33D58}"/>
              </a:ext>
            </a:extLst>
          </p:cNvPr>
          <p:cNvSpPr txBox="1">
            <a:spLocks/>
          </p:cNvSpPr>
          <p:nvPr/>
        </p:nvSpPr>
        <p:spPr>
          <a:xfrm>
            <a:off x="7665894" y="4197548"/>
            <a:ext cx="1018852" cy="244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500" dirty="0">
                <a:solidFill>
                  <a:schemeClr val="lt1">
                    <a:alpha val="19000"/>
                  </a:schemeClr>
                </a:solidFill>
              </a:rPr>
              <a:t>Containers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9FF4D9-494B-1072-8114-03347165B155}"/>
              </a:ext>
            </a:extLst>
          </p:cNvPr>
          <p:cNvSpPr txBox="1"/>
          <p:nvPr/>
        </p:nvSpPr>
        <p:spPr>
          <a:xfrm>
            <a:off x="568852" y="3642487"/>
            <a:ext cx="78728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kubectl</a:t>
            </a:r>
            <a:r>
              <a:rPr 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 create deploy –-image=nginx</a:t>
            </a:r>
          </a:p>
        </p:txBody>
      </p:sp>
    </p:spTree>
    <p:extLst>
      <p:ext uri="{BB962C8B-B14F-4D97-AF65-F5344CB8AC3E}">
        <p14:creationId xmlns:p14="http://schemas.microsoft.com/office/powerpoint/2010/main" val="1215534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b" anchorCtr="0">
            <a:noAutofit/>
          </a:bodyPr>
          <a:lstStyle/>
          <a:p>
            <a:pPr>
              <a:buSzPct val="25000"/>
            </a:pPr>
            <a:r>
              <a:rPr lang="en-US" dirty="0"/>
              <a:t>Services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t" anchorCtr="0">
            <a:noAutofit/>
          </a:bodyPr>
          <a:lstStyle/>
          <a:p>
            <a:pPr marL="457189" indent="-457189">
              <a:spcAft>
                <a:spcPts val="600"/>
              </a:spcAft>
              <a:buSzPct val="100000"/>
              <a:buFont typeface="Arial" charset="0"/>
              <a:buChar char="•"/>
            </a:pPr>
            <a:r>
              <a:rPr lang="en-US" sz="2400" dirty="0"/>
              <a:t>Define a DNS entry that can be used to refer to a group of pods</a:t>
            </a:r>
          </a:p>
          <a:p>
            <a:pPr marL="457189" indent="-457189">
              <a:spcAft>
                <a:spcPts val="600"/>
              </a:spcAft>
              <a:buSzPct val="100000"/>
              <a:buFont typeface="Arial" charset="0"/>
              <a:buChar char="•"/>
            </a:pPr>
            <a:r>
              <a:rPr lang="en-US" sz="2400" dirty="0"/>
              <a:t>Provide a consistent endpoint for the group of pods</a:t>
            </a:r>
          </a:p>
          <a:p>
            <a:pPr marL="457189" indent="-457189">
              <a:spcAft>
                <a:spcPts val="600"/>
              </a:spcAft>
              <a:buSzPct val="100000"/>
              <a:buFont typeface="Arial" charset="0"/>
              <a:buChar char="•"/>
            </a:pPr>
            <a:r>
              <a:rPr lang="en-US" sz="2400" dirty="0"/>
              <a:t>Different types: </a:t>
            </a:r>
            <a:r>
              <a:rPr lang="en-US" sz="2400" dirty="0" err="1"/>
              <a:t>nodePort</a:t>
            </a:r>
            <a:r>
              <a:rPr lang="en-US" sz="2400" dirty="0"/>
              <a:t>, </a:t>
            </a:r>
            <a:r>
              <a:rPr lang="en-US" sz="2400" dirty="0" err="1"/>
              <a:t>clusterIP</a:t>
            </a:r>
            <a:r>
              <a:rPr lang="en-US" sz="2400" dirty="0"/>
              <a:t>, </a:t>
            </a:r>
            <a:r>
              <a:rPr lang="en-US" sz="2400" dirty="0" err="1"/>
              <a:t>loadbalancer</a:t>
            </a:r>
            <a:endParaRPr dirty="0"/>
          </a:p>
          <a:p>
            <a:pPr>
              <a:buSzPct val="25000"/>
            </a:pP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22</a:t>
            </a:fld>
            <a:endParaRPr lang="en-US" sz="9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F34020D4-D5E8-4228-BEAC-DDFA55F83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56" y="920750"/>
            <a:ext cx="1143000" cy="1143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70DB97-CEB8-46E3-8889-A2A29248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(Node Port)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9668F-ABDA-4110-8225-5211E07BE08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23</a:t>
            </a:fld>
            <a:endParaRPr lang="en-US" sz="9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4E2F426E-B377-4D46-B716-D8DEB8C8F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835" y="2494140"/>
            <a:ext cx="1933222" cy="2652888"/>
          </a:xfrm>
          <a:prstGeom prst="rect">
            <a:avLst/>
          </a:prstGeom>
        </p:spPr>
      </p:pic>
      <p:pic>
        <p:nvPicPr>
          <p:cNvPr id="17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AF46F7B2-19CE-4A1F-87F7-7A47E7175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0" y="2511777"/>
            <a:ext cx="1933222" cy="2652888"/>
          </a:xfrm>
          <a:prstGeom prst="rect">
            <a:avLst/>
          </a:prstGeom>
        </p:spPr>
      </p:pic>
      <p:pic>
        <p:nvPicPr>
          <p:cNvPr id="1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45DE301D-531A-4990-8F6F-267089F45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125" y="3743148"/>
            <a:ext cx="477309" cy="465314"/>
          </a:xfrm>
          <a:prstGeom prst="rect">
            <a:avLst/>
          </a:prstGeom>
        </p:spPr>
      </p:pic>
      <p:pic>
        <p:nvPicPr>
          <p:cNvPr id="1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D00E5831-57AD-42BC-92A8-45109FA58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761" y="3743146"/>
            <a:ext cx="477309" cy="465314"/>
          </a:xfrm>
          <a:prstGeom prst="rect">
            <a:avLst/>
          </a:prstGeom>
        </p:spPr>
      </p:pic>
      <p:pic>
        <p:nvPicPr>
          <p:cNvPr id="2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CB041891-81C5-44E3-B2CF-551C7EB44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123" y="4268788"/>
            <a:ext cx="477309" cy="465314"/>
          </a:xfrm>
          <a:prstGeom prst="rect">
            <a:avLst/>
          </a:prstGeom>
        </p:spPr>
      </p:pic>
      <p:pic>
        <p:nvPicPr>
          <p:cNvPr id="2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B5D13A05-B038-4083-AFD6-784C853FC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761" y="4268787"/>
            <a:ext cx="477309" cy="465314"/>
          </a:xfrm>
          <a:prstGeom prst="rect">
            <a:avLst/>
          </a:prstGeom>
        </p:spPr>
      </p:pic>
      <p:pic>
        <p:nvPicPr>
          <p:cNvPr id="22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824C4D07-4E36-4BDA-9D70-B71FB4714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472" y="2490611"/>
            <a:ext cx="1933222" cy="2652888"/>
          </a:xfrm>
          <a:prstGeom prst="rect">
            <a:avLst/>
          </a:prstGeom>
        </p:spPr>
      </p:pic>
      <p:pic>
        <p:nvPicPr>
          <p:cNvPr id="2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15473FA-0670-4FE4-931B-47DDE0018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845" y="3721981"/>
            <a:ext cx="477309" cy="465314"/>
          </a:xfrm>
          <a:prstGeom prst="rect">
            <a:avLst/>
          </a:prstGeom>
        </p:spPr>
      </p:pic>
      <p:pic>
        <p:nvPicPr>
          <p:cNvPr id="2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C37497D-B3DA-49C2-8D8D-491CC1900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479" y="3721978"/>
            <a:ext cx="477309" cy="465314"/>
          </a:xfrm>
          <a:prstGeom prst="rect">
            <a:avLst/>
          </a:prstGeom>
        </p:spPr>
      </p:pic>
      <p:pic>
        <p:nvPicPr>
          <p:cNvPr id="2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E2E54A0-42C5-46FF-A32D-412249E0C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845" y="4247622"/>
            <a:ext cx="477309" cy="465314"/>
          </a:xfrm>
          <a:prstGeom prst="rect">
            <a:avLst/>
          </a:prstGeom>
        </p:spPr>
      </p:pic>
      <p:pic>
        <p:nvPicPr>
          <p:cNvPr id="2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BB375BE-9D9A-4A3B-B67B-2D3826709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479" y="4247620"/>
            <a:ext cx="477309" cy="46531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D59C440-B33B-4D55-BFDD-B03CE2AA73C1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>
          <a:xfrm>
            <a:off x="1658056" y="1492250"/>
            <a:ext cx="1186912" cy="16129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66E3D05-D9C1-4053-BF0F-34CE10EB3AC1}"/>
              </a:ext>
            </a:extLst>
          </p:cNvPr>
          <p:cNvSpPr txBox="1"/>
          <p:nvPr/>
        </p:nvSpPr>
        <p:spPr>
          <a:xfrm>
            <a:off x="1390650" y="1059040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192.168.0.[1-3]:32000</a:t>
            </a:r>
          </a:p>
        </p:txBody>
      </p:sp>
      <p:pic>
        <p:nvPicPr>
          <p:cNvPr id="5" name="Picture 7" descr="A picture containing object, first-aid kit&#10;&#10;Description generated with very high confidence">
            <a:extLst>
              <a:ext uri="{FF2B5EF4-FFF2-40B4-BE49-F238E27FC236}">
                <a16:creationId xmlns:a16="http://schemas.microsoft.com/office/drawing/2014/main" id="{6959993C-874D-4BB6-ABAD-1FFC5E991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3914" y="3105150"/>
            <a:ext cx="422108" cy="422108"/>
          </a:xfrm>
          <a:prstGeom prst="rect">
            <a:avLst/>
          </a:prstGeom>
        </p:spPr>
      </p:pic>
      <p:pic>
        <p:nvPicPr>
          <p:cNvPr id="29" name="Picture 7" descr="A picture containing object, first-aid kit&#10;&#10;Description generated with very high confidence">
            <a:extLst>
              <a:ext uri="{FF2B5EF4-FFF2-40B4-BE49-F238E27FC236}">
                <a16:creationId xmlns:a16="http://schemas.microsoft.com/office/drawing/2014/main" id="{3DF3A2EC-A769-4732-920A-6956F279B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8729" y="3105148"/>
            <a:ext cx="422108" cy="422108"/>
          </a:xfrm>
          <a:prstGeom prst="rect">
            <a:avLst/>
          </a:prstGeom>
        </p:spPr>
      </p:pic>
      <p:pic>
        <p:nvPicPr>
          <p:cNvPr id="30" name="Picture 7" descr="A picture containing object, first-aid kit&#10;&#10;Description generated with very high confidence">
            <a:extLst>
              <a:ext uri="{FF2B5EF4-FFF2-40B4-BE49-F238E27FC236}">
                <a16:creationId xmlns:a16="http://schemas.microsoft.com/office/drawing/2014/main" id="{C0E2B8B9-2158-450E-B017-0DBB03DA5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638" y="3105150"/>
            <a:ext cx="422108" cy="422108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AC45904-85CA-4B43-A019-D20AEEB25F7C}"/>
              </a:ext>
            </a:extLst>
          </p:cNvPr>
          <p:cNvCxnSpPr>
            <a:cxnSpLocks/>
            <a:stCxn id="3" idx="3"/>
            <a:endCxn id="29" idx="0"/>
          </p:cNvCxnSpPr>
          <p:nvPr/>
        </p:nvCxnSpPr>
        <p:spPr>
          <a:xfrm>
            <a:off x="1658056" y="1492250"/>
            <a:ext cx="3021727" cy="16128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5C52E4C-3DE2-48AF-BC4D-1B4CE785E40F}"/>
              </a:ext>
            </a:extLst>
          </p:cNvPr>
          <p:cNvCxnSpPr>
            <a:cxnSpLocks/>
            <a:stCxn id="3" idx="3"/>
            <a:endCxn id="30" idx="0"/>
          </p:cNvCxnSpPr>
          <p:nvPr/>
        </p:nvCxnSpPr>
        <p:spPr>
          <a:xfrm>
            <a:off x="1658056" y="1492250"/>
            <a:ext cx="4891636" cy="16129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128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F34020D4-D5E8-4228-BEAC-DDFA55F83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56" y="920750"/>
            <a:ext cx="1143000" cy="1143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70DB97-CEB8-46E3-8889-A2A29248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(Load Balancer)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9668F-ABDA-4110-8225-5211E07BE08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24</a:t>
            </a:fld>
            <a:endParaRPr lang="en-US" sz="9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4E2F426E-B377-4D46-B716-D8DEB8C8F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835" y="2494140"/>
            <a:ext cx="1933222" cy="2652888"/>
          </a:xfrm>
          <a:prstGeom prst="rect">
            <a:avLst/>
          </a:prstGeom>
        </p:spPr>
      </p:pic>
      <p:pic>
        <p:nvPicPr>
          <p:cNvPr id="17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AF46F7B2-19CE-4A1F-87F7-7A47E7175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0" y="2511777"/>
            <a:ext cx="1933222" cy="2652888"/>
          </a:xfrm>
          <a:prstGeom prst="rect">
            <a:avLst/>
          </a:prstGeom>
        </p:spPr>
      </p:pic>
      <p:pic>
        <p:nvPicPr>
          <p:cNvPr id="1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45DE301D-531A-4990-8F6F-267089F45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125" y="3743148"/>
            <a:ext cx="477309" cy="465314"/>
          </a:xfrm>
          <a:prstGeom prst="rect">
            <a:avLst/>
          </a:prstGeom>
        </p:spPr>
      </p:pic>
      <p:pic>
        <p:nvPicPr>
          <p:cNvPr id="1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D00E5831-57AD-42BC-92A8-45109FA58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761" y="3743146"/>
            <a:ext cx="477309" cy="465314"/>
          </a:xfrm>
          <a:prstGeom prst="rect">
            <a:avLst/>
          </a:prstGeom>
        </p:spPr>
      </p:pic>
      <p:pic>
        <p:nvPicPr>
          <p:cNvPr id="2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CB041891-81C5-44E3-B2CF-551C7EB44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123" y="4268788"/>
            <a:ext cx="477309" cy="465314"/>
          </a:xfrm>
          <a:prstGeom prst="rect">
            <a:avLst/>
          </a:prstGeom>
        </p:spPr>
      </p:pic>
      <p:pic>
        <p:nvPicPr>
          <p:cNvPr id="2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B5D13A05-B038-4083-AFD6-784C853FC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761" y="4268787"/>
            <a:ext cx="477309" cy="465314"/>
          </a:xfrm>
          <a:prstGeom prst="rect">
            <a:avLst/>
          </a:prstGeom>
        </p:spPr>
      </p:pic>
      <p:pic>
        <p:nvPicPr>
          <p:cNvPr id="22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824C4D07-4E36-4BDA-9D70-B71FB4714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472" y="2490611"/>
            <a:ext cx="1933222" cy="2652888"/>
          </a:xfrm>
          <a:prstGeom prst="rect">
            <a:avLst/>
          </a:prstGeom>
        </p:spPr>
      </p:pic>
      <p:pic>
        <p:nvPicPr>
          <p:cNvPr id="2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15473FA-0670-4FE4-931B-47DDE0018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845" y="3721981"/>
            <a:ext cx="477309" cy="465314"/>
          </a:xfrm>
          <a:prstGeom prst="rect">
            <a:avLst/>
          </a:prstGeom>
        </p:spPr>
      </p:pic>
      <p:pic>
        <p:nvPicPr>
          <p:cNvPr id="2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C37497D-B3DA-49C2-8D8D-491CC1900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479" y="3721978"/>
            <a:ext cx="477309" cy="465314"/>
          </a:xfrm>
          <a:prstGeom prst="rect">
            <a:avLst/>
          </a:prstGeom>
        </p:spPr>
      </p:pic>
      <p:pic>
        <p:nvPicPr>
          <p:cNvPr id="2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E2E54A0-42C5-46FF-A32D-412249E0C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845" y="4247622"/>
            <a:ext cx="477309" cy="465314"/>
          </a:xfrm>
          <a:prstGeom prst="rect">
            <a:avLst/>
          </a:prstGeom>
        </p:spPr>
      </p:pic>
      <p:pic>
        <p:nvPicPr>
          <p:cNvPr id="2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BB375BE-9D9A-4A3B-B67B-2D3826709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479" y="4247620"/>
            <a:ext cx="477309" cy="46531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D59C440-B33B-4D55-BFDD-B03CE2AA73C1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1639503" y="1420729"/>
            <a:ext cx="302022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66E3D05-D9C1-4053-BF0F-34CE10EB3AC1}"/>
              </a:ext>
            </a:extLst>
          </p:cNvPr>
          <p:cNvSpPr txBox="1"/>
          <p:nvPr/>
        </p:nvSpPr>
        <p:spPr>
          <a:xfrm>
            <a:off x="1390650" y="1059040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Public IP:80</a:t>
            </a:r>
          </a:p>
        </p:txBody>
      </p:sp>
      <p:pic>
        <p:nvPicPr>
          <p:cNvPr id="5" name="Picture 7" descr="A picture containing object, first-aid kit&#10;&#10;Description generated with very high confidence">
            <a:extLst>
              <a:ext uri="{FF2B5EF4-FFF2-40B4-BE49-F238E27FC236}">
                <a16:creationId xmlns:a16="http://schemas.microsoft.com/office/drawing/2014/main" id="{6959993C-874D-4BB6-ABAD-1FFC5E991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8677" y="1420729"/>
            <a:ext cx="422108" cy="422108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A39D3C-22F9-4B9E-8FED-49E5D3D41AA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870785" y="1631783"/>
            <a:ext cx="1702694" cy="17581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19BD599-96A9-4104-877A-617B75340EFB}"/>
              </a:ext>
            </a:extLst>
          </p:cNvPr>
          <p:cNvCxnSpPr>
            <a:cxnSpLocks/>
          </p:cNvCxnSpPr>
          <p:nvPr/>
        </p:nvCxnSpPr>
        <p:spPr>
          <a:xfrm>
            <a:off x="4655432" y="1842837"/>
            <a:ext cx="0" cy="154713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C52FA1C-746D-4F27-AF84-1BB305A337E8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877015" y="1631783"/>
            <a:ext cx="1571662" cy="17581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215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b" anchorCtr="0">
            <a:noAutofit/>
          </a:bodyPr>
          <a:lstStyle/>
          <a:p>
            <a:pPr>
              <a:buSzPct val="25000"/>
            </a:pPr>
            <a:r>
              <a:rPr lang="en-US" dirty="0"/>
              <a:t>Config Maps &amp; Secrets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t" anchorCtr="0">
            <a:noAutofit/>
          </a:bodyPr>
          <a:lstStyle/>
          <a:p>
            <a:pPr marL="457189" indent="-457189">
              <a:spcAft>
                <a:spcPts val="600"/>
              </a:spcAft>
              <a:buSzPct val="100000"/>
              <a:buFont typeface="Arial" charset="0"/>
              <a:buChar char="•"/>
            </a:pPr>
            <a:r>
              <a:rPr lang="en-US" sz="2400" dirty="0"/>
              <a:t>Allow storing of arbitrary configuration values and files</a:t>
            </a:r>
          </a:p>
          <a:p>
            <a:pPr marL="457189" indent="-457189">
              <a:spcAft>
                <a:spcPts val="600"/>
              </a:spcAft>
              <a:buSzPct val="100000"/>
              <a:buFont typeface="Arial" charset="0"/>
              <a:buChar char="•"/>
            </a:pPr>
            <a:r>
              <a:rPr lang="en-US" sz="2400" dirty="0"/>
              <a:t>Exposed in pods as either environment variables or as local storage</a:t>
            </a:r>
          </a:p>
          <a:p>
            <a:pPr marL="457189" indent="-457189">
              <a:spcAft>
                <a:spcPts val="600"/>
              </a:spcAft>
              <a:buSzPct val="100000"/>
              <a:buFont typeface="Arial" charset="0"/>
              <a:buChar char="•"/>
            </a:pPr>
            <a:r>
              <a:rPr lang="en-US" sz="2400" dirty="0"/>
              <a:t>Decoupled storage of configuration from pod spec</a:t>
            </a:r>
          </a:p>
          <a:p>
            <a:pPr>
              <a:buSzPct val="25000"/>
            </a:pPr>
            <a:endParaRPr dirty="0"/>
          </a:p>
        </p:txBody>
      </p:sp>
      <p:sp>
        <p:nvSpPr>
          <p:cNvPr id="122" name="Shape 122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25</a:t>
            </a:fld>
            <a:endParaRPr lang="en-US" sz="9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B80F87D-728C-46CF-9FD4-840C82054151}"/>
              </a:ext>
            </a:extLst>
          </p:cNvPr>
          <p:cNvSpPr txBox="1"/>
          <p:nvPr/>
        </p:nvSpPr>
        <p:spPr>
          <a:xfrm>
            <a:off x="6070117" y="1099770"/>
            <a:ext cx="3269029" cy="258532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apiVersion</a:t>
            </a:r>
            <a:r>
              <a:rPr lang="en-US" dirty="0">
                <a:solidFill>
                  <a:schemeClr val="bg1"/>
                </a:solidFill>
              </a:rPr>
              <a:t>: v1 </a:t>
            </a:r>
          </a:p>
          <a:p>
            <a:r>
              <a:rPr lang="en-US" dirty="0">
                <a:solidFill>
                  <a:schemeClr val="bg1"/>
                </a:solidFill>
              </a:rPr>
              <a:t>kind: </a:t>
            </a:r>
            <a:r>
              <a:rPr lang="en-US" dirty="0" err="1">
                <a:solidFill>
                  <a:schemeClr val="bg1"/>
                </a:solidFill>
              </a:rPr>
              <a:t>ConfigMap</a:t>
            </a:r>
            <a:r>
              <a:rPr lang="en-US" dirty="0">
                <a:solidFill>
                  <a:schemeClr val="bg1"/>
                </a:solidFill>
              </a:rPr>
              <a:t> </a:t>
            </a:r>
          </a:p>
          <a:p>
            <a:r>
              <a:rPr lang="en-US" dirty="0">
                <a:solidFill>
                  <a:schemeClr val="bg1"/>
                </a:solidFill>
              </a:rPr>
              <a:t>metadata: </a:t>
            </a:r>
          </a:p>
          <a:p>
            <a:r>
              <a:rPr lang="en-US" dirty="0">
                <a:solidFill>
                  <a:schemeClr val="bg1"/>
                </a:solidFill>
              </a:rPr>
              <a:t>  name: prod-config </a:t>
            </a:r>
          </a:p>
          <a:p>
            <a:r>
              <a:rPr lang="en-US" dirty="0">
                <a:solidFill>
                  <a:schemeClr val="bg1"/>
                </a:solidFill>
              </a:rPr>
              <a:t>  namespace: default </a:t>
            </a:r>
          </a:p>
          <a:p>
            <a:r>
              <a:rPr lang="en-US" dirty="0">
                <a:solidFill>
                  <a:schemeClr val="bg1"/>
                </a:solidFill>
              </a:rPr>
              <a:t>data: </a:t>
            </a:r>
          </a:p>
          <a:p>
            <a:r>
              <a:rPr lang="en-US" dirty="0">
                <a:solidFill>
                  <a:schemeClr val="bg1"/>
                </a:solidFill>
              </a:rPr>
              <a:t>  Item1: prod-stuff </a:t>
            </a:r>
          </a:p>
          <a:p>
            <a:r>
              <a:rPr lang="en-US" dirty="0">
                <a:solidFill>
                  <a:schemeClr val="bg1"/>
                </a:solidFill>
              </a:rPr>
              <a:t>  Item2: more prod stuff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50FBE7-46F6-4C33-B5C6-754804D52566}"/>
              </a:ext>
            </a:extLst>
          </p:cNvPr>
          <p:cNvSpPr txBox="1"/>
          <p:nvPr/>
        </p:nvSpPr>
        <p:spPr>
          <a:xfrm>
            <a:off x="3081504" y="1099770"/>
            <a:ext cx="2985224" cy="258532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apiVersion</a:t>
            </a:r>
            <a:r>
              <a:rPr lang="en-US" dirty="0">
                <a:solidFill>
                  <a:schemeClr val="bg1"/>
                </a:solidFill>
              </a:rPr>
              <a:t>: v1 </a:t>
            </a:r>
          </a:p>
          <a:p>
            <a:r>
              <a:rPr lang="en-US" dirty="0">
                <a:solidFill>
                  <a:schemeClr val="bg1"/>
                </a:solidFill>
              </a:rPr>
              <a:t>kind: </a:t>
            </a:r>
            <a:r>
              <a:rPr lang="en-US" dirty="0" err="1">
                <a:solidFill>
                  <a:schemeClr val="bg1"/>
                </a:solidFill>
              </a:rPr>
              <a:t>ConfigMap</a:t>
            </a:r>
            <a:r>
              <a:rPr lang="en-US" dirty="0">
                <a:solidFill>
                  <a:schemeClr val="bg1"/>
                </a:solidFill>
              </a:rPr>
              <a:t> </a:t>
            </a:r>
          </a:p>
          <a:p>
            <a:r>
              <a:rPr lang="en-US" dirty="0">
                <a:solidFill>
                  <a:schemeClr val="bg1"/>
                </a:solidFill>
              </a:rPr>
              <a:t>metadata: </a:t>
            </a:r>
          </a:p>
          <a:p>
            <a:r>
              <a:rPr lang="en-US" dirty="0">
                <a:solidFill>
                  <a:schemeClr val="bg1"/>
                </a:solidFill>
              </a:rPr>
              <a:t>  name: </a:t>
            </a:r>
            <a:r>
              <a:rPr lang="en-US" dirty="0" err="1">
                <a:solidFill>
                  <a:schemeClr val="bg1"/>
                </a:solidFill>
              </a:rPr>
              <a:t>qa</a:t>
            </a:r>
            <a:r>
              <a:rPr lang="en-US" dirty="0">
                <a:solidFill>
                  <a:schemeClr val="bg1"/>
                </a:solidFill>
              </a:rPr>
              <a:t>-config </a:t>
            </a:r>
          </a:p>
          <a:p>
            <a:r>
              <a:rPr lang="en-US" dirty="0">
                <a:solidFill>
                  <a:schemeClr val="bg1"/>
                </a:solidFill>
              </a:rPr>
              <a:t>  namespace: default </a:t>
            </a:r>
          </a:p>
          <a:p>
            <a:r>
              <a:rPr lang="en-US" dirty="0">
                <a:solidFill>
                  <a:schemeClr val="bg1"/>
                </a:solidFill>
              </a:rPr>
              <a:t>data: </a:t>
            </a:r>
          </a:p>
          <a:p>
            <a:r>
              <a:rPr lang="en-US" dirty="0">
                <a:solidFill>
                  <a:schemeClr val="bg1"/>
                </a:solidFill>
              </a:rPr>
              <a:t>  Item1: </a:t>
            </a:r>
            <a:r>
              <a:rPr lang="en-US" dirty="0" err="1">
                <a:solidFill>
                  <a:schemeClr val="bg1"/>
                </a:solidFill>
              </a:rPr>
              <a:t>qa</a:t>
            </a:r>
            <a:r>
              <a:rPr lang="en-US" dirty="0">
                <a:solidFill>
                  <a:schemeClr val="bg1"/>
                </a:solidFill>
              </a:rPr>
              <a:t>-stuff </a:t>
            </a:r>
          </a:p>
          <a:p>
            <a:r>
              <a:rPr lang="en-US" dirty="0">
                <a:solidFill>
                  <a:schemeClr val="bg1"/>
                </a:solidFill>
              </a:rPr>
              <a:t>  Item2: more </a:t>
            </a:r>
            <a:r>
              <a:rPr lang="en-US" dirty="0" err="1">
                <a:solidFill>
                  <a:schemeClr val="bg1"/>
                </a:solidFill>
              </a:rPr>
              <a:t>qa</a:t>
            </a:r>
            <a:r>
              <a:rPr lang="en-US" dirty="0">
                <a:solidFill>
                  <a:schemeClr val="bg1"/>
                </a:solidFill>
              </a:rPr>
              <a:t> stuff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56B182-DEF3-4608-B16F-016FD90C8B46}"/>
              </a:ext>
            </a:extLst>
          </p:cNvPr>
          <p:cNvSpPr txBox="1"/>
          <p:nvPr/>
        </p:nvSpPr>
        <p:spPr>
          <a:xfrm>
            <a:off x="-45846" y="1099771"/>
            <a:ext cx="2985224" cy="258532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apiVersion</a:t>
            </a:r>
            <a:r>
              <a:rPr lang="en-US" dirty="0">
                <a:solidFill>
                  <a:schemeClr val="bg1"/>
                </a:solidFill>
              </a:rPr>
              <a:t>: v1 </a:t>
            </a:r>
          </a:p>
          <a:p>
            <a:r>
              <a:rPr lang="en-US" dirty="0">
                <a:solidFill>
                  <a:schemeClr val="bg1"/>
                </a:solidFill>
              </a:rPr>
              <a:t>kind: </a:t>
            </a:r>
            <a:r>
              <a:rPr lang="en-US" dirty="0" err="1">
                <a:solidFill>
                  <a:schemeClr val="bg1"/>
                </a:solidFill>
              </a:rPr>
              <a:t>ConfigMap</a:t>
            </a:r>
            <a:r>
              <a:rPr lang="en-US" dirty="0">
                <a:solidFill>
                  <a:schemeClr val="bg1"/>
                </a:solidFill>
              </a:rPr>
              <a:t> </a:t>
            </a:r>
          </a:p>
          <a:p>
            <a:r>
              <a:rPr lang="en-US" dirty="0">
                <a:solidFill>
                  <a:schemeClr val="bg1"/>
                </a:solidFill>
              </a:rPr>
              <a:t>metadata: </a:t>
            </a:r>
          </a:p>
          <a:p>
            <a:r>
              <a:rPr lang="en-US" dirty="0">
                <a:solidFill>
                  <a:schemeClr val="bg1"/>
                </a:solidFill>
              </a:rPr>
              <a:t>  name: dev-config </a:t>
            </a:r>
          </a:p>
          <a:p>
            <a:r>
              <a:rPr lang="en-US" dirty="0">
                <a:solidFill>
                  <a:schemeClr val="bg1"/>
                </a:solidFill>
              </a:rPr>
              <a:t>  namespace: default </a:t>
            </a:r>
          </a:p>
          <a:p>
            <a:r>
              <a:rPr lang="en-US" dirty="0">
                <a:solidFill>
                  <a:schemeClr val="bg1"/>
                </a:solidFill>
              </a:rPr>
              <a:t>data: </a:t>
            </a:r>
          </a:p>
          <a:p>
            <a:r>
              <a:rPr lang="en-US" dirty="0">
                <a:solidFill>
                  <a:schemeClr val="bg1"/>
                </a:solidFill>
              </a:rPr>
              <a:t>  Item1: dev-stuff </a:t>
            </a:r>
          </a:p>
          <a:p>
            <a:r>
              <a:rPr lang="en-US" dirty="0">
                <a:solidFill>
                  <a:schemeClr val="bg1"/>
                </a:solidFill>
              </a:rPr>
              <a:t>  Item2: more dev stuff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1F64E9-7971-4FFC-A8FD-7649F5712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 Maps &amp; Secrets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25BC7-6824-4FF9-A14F-2236D713A86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endParaRPr lang="en-US" sz="9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41710193-250B-45A0-8CBA-6C11D299B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89" y="3765262"/>
            <a:ext cx="1346200" cy="1317448"/>
          </a:xfrm>
          <a:prstGeom prst="rect">
            <a:avLst/>
          </a:prstGeom>
        </p:spPr>
      </p:pic>
      <p:pic>
        <p:nvPicPr>
          <p:cNvPr id="6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9DB6F11C-9FD8-47D4-B65F-1F11296EB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371" y="3814650"/>
            <a:ext cx="1346200" cy="1317448"/>
          </a:xfrm>
          <a:prstGeom prst="rect">
            <a:avLst/>
          </a:prstGeom>
        </p:spPr>
      </p:pic>
      <p:pic>
        <p:nvPicPr>
          <p:cNvPr id="7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9BB05FA0-8C04-4A59-A317-C5E834609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679" y="3814650"/>
            <a:ext cx="1346200" cy="131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869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b" anchorCtr="0">
            <a:noAutofit/>
          </a:bodyPr>
          <a:lstStyle/>
          <a:p>
            <a:pPr>
              <a:buSzPct val="25000"/>
            </a:pPr>
            <a:r>
              <a:rPr lang="en-US" dirty="0"/>
              <a:t>Ingresses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t" anchorCtr="0">
            <a:noAutofit/>
          </a:bodyPr>
          <a:lstStyle/>
          <a:p>
            <a:pPr marL="457189" indent="-457189">
              <a:spcAft>
                <a:spcPts val="600"/>
              </a:spcAft>
              <a:buSzPct val="100000"/>
              <a:buFont typeface="Arial" charset="0"/>
              <a:buChar char="•"/>
            </a:pPr>
            <a:r>
              <a:rPr lang="en-US" sz="2400" dirty="0"/>
              <a:t>Define how traffic outside the cluster is routed to inside the cluster</a:t>
            </a:r>
          </a:p>
          <a:p>
            <a:pPr marL="457189" indent="-457189">
              <a:spcAft>
                <a:spcPts val="600"/>
              </a:spcAft>
              <a:buSzPct val="100000"/>
              <a:buFont typeface="Arial" charset="0"/>
              <a:buChar char="•"/>
            </a:pPr>
            <a:r>
              <a:rPr lang="en-US" sz="2400" dirty="0"/>
              <a:t>Used to expose Kubernetes services to the world</a:t>
            </a:r>
          </a:p>
          <a:p>
            <a:pPr marL="457189" indent="-457189">
              <a:spcAft>
                <a:spcPts val="600"/>
              </a:spcAft>
              <a:buSzPct val="100000"/>
              <a:buFont typeface="Arial" charset="0"/>
              <a:buChar char="•"/>
            </a:pPr>
            <a:r>
              <a:rPr lang="en-US" sz="2400" dirty="0"/>
              <a:t>Route traffic to internal services based on factors such as host and path</a:t>
            </a:r>
          </a:p>
          <a:p>
            <a:pPr marL="457189" indent="-457189">
              <a:spcAft>
                <a:spcPts val="600"/>
              </a:spcAft>
              <a:buSzPct val="100000"/>
              <a:buFont typeface="Arial" charset="0"/>
              <a:buChar char="•"/>
            </a:pPr>
            <a:r>
              <a:rPr lang="en-US" sz="2400" dirty="0"/>
              <a:t>Ingress is usually implemented by a load balancer (Nginx, </a:t>
            </a:r>
            <a:r>
              <a:rPr lang="en-US" sz="2400" dirty="0" err="1"/>
              <a:t>HAProxy</a:t>
            </a:r>
            <a:r>
              <a:rPr lang="en-US" sz="2400" dirty="0"/>
              <a:t>, AWS ELB, </a:t>
            </a:r>
            <a:r>
              <a:rPr lang="en-US" sz="2400" dirty="0" err="1"/>
              <a:t>etc</a:t>
            </a:r>
            <a:r>
              <a:rPr lang="en-US" sz="2400" dirty="0"/>
              <a:t>…)</a:t>
            </a:r>
          </a:p>
          <a:p>
            <a:pPr>
              <a:spcBef>
                <a:spcPts val="600"/>
              </a:spcBef>
              <a:buSzPct val="25000"/>
            </a:pPr>
            <a:endParaRPr dirty="0"/>
          </a:p>
          <a:p>
            <a:pPr>
              <a:buSzPct val="25000"/>
            </a:pP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F34020D4-D5E8-4228-BEAC-DDFA55F83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56" y="920750"/>
            <a:ext cx="1143000" cy="11430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92F2EFD-5907-4B20-8630-92E4510E03EC}"/>
              </a:ext>
            </a:extLst>
          </p:cNvPr>
          <p:cNvSpPr txBox="1"/>
          <p:nvPr/>
        </p:nvSpPr>
        <p:spPr>
          <a:xfrm>
            <a:off x="1391483" y="1349537"/>
            <a:ext cx="3692172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https://my-nginx-app.cluster.com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https://cluster.com/my-nginx-app</a:t>
            </a:r>
          </a:p>
        </p:txBody>
      </p:sp>
      <p:pic>
        <p:nvPicPr>
          <p:cNvPr id="10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4E2F426E-B377-4D46-B716-D8DEB8C8F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325" y="2494140"/>
            <a:ext cx="1933222" cy="26528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70DB97-CEB8-46E3-8889-A2A29248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9668F-ABDA-4110-8225-5211E07BE08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endParaRPr lang="en-US" sz="9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65ABE3E-DBF8-45CA-A9DD-EA205352B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698" y="3725511"/>
            <a:ext cx="477309" cy="465314"/>
          </a:xfrm>
          <a:prstGeom prst="rect">
            <a:avLst/>
          </a:prstGeom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40821C1-E122-492B-A44B-2BC940F56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334" y="3725508"/>
            <a:ext cx="477309" cy="465314"/>
          </a:xfrm>
          <a:prstGeom prst="rect">
            <a:avLst/>
          </a:prstGeom>
        </p:spPr>
      </p:pic>
      <p:pic>
        <p:nvPicPr>
          <p:cNvPr id="1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BE45BD0-67BF-49B2-9160-774F45A29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697" y="4251150"/>
            <a:ext cx="477309" cy="465314"/>
          </a:xfrm>
          <a:prstGeom prst="rect">
            <a:avLst/>
          </a:prstGeom>
        </p:spPr>
      </p:pic>
      <p:pic>
        <p:nvPicPr>
          <p:cNvPr id="1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24C50BE6-5A08-4920-9AE2-8472CC5D1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334" y="4251148"/>
            <a:ext cx="477309" cy="465314"/>
          </a:xfrm>
          <a:prstGeom prst="rect">
            <a:avLst/>
          </a:prstGeom>
        </p:spPr>
      </p:pic>
      <p:pic>
        <p:nvPicPr>
          <p:cNvPr id="17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AF46F7B2-19CE-4A1F-87F7-7A47E7175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240" y="2511777"/>
            <a:ext cx="1933222" cy="2652888"/>
          </a:xfrm>
          <a:prstGeom prst="rect">
            <a:avLst/>
          </a:prstGeom>
        </p:spPr>
      </p:pic>
      <p:pic>
        <p:nvPicPr>
          <p:cNvPr id="1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45DE301D-531A-4990-8F6F-267089F45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615" y="3743148"/>
            <a:ext cx="477309" cy="465314"/>
          </a:xfrm>
          <a:prstGeom prst="rect">
            <a:avLst/>
          </a:prstGeom>
        </p:spPr>
      </p:pic>
      <p:pic>
        <p:nvPicPr>
          <p:cNvPr id="1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D00E5831-57AD-42BC-92A8-45109FA58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251" y="3743146"/>
            <a:ext cx="477309" cy="465314"/>
          </a:xfrm>
          <a:prstGeom prst="rect">
            <a:avLst/>
          </a:prstGeom>
        </p:spPr>
      </p:pic>
      <p:pic>
        <p:nvPicPr>
          <p:cNvPr id="2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CB041891-81C5-44E3-B2CF-551C7EB44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613" y="4268788"/>
            <a:ext cx="477309" cy="465314"/>
          </a:xfrm>
          <a:prstGeom prst="rect">
            <a:avLst/>
          </a:prstGeom>
        </p:spPr>
      </p:pic>
      <p:pic>
        <p:nvPicPr>
          <p:cNvPr id="2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B5D13A05-B038-4083-AFD6-784C853FC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251" y="4268787"/>
            <a:ext cx="477309" cy="465314"/>
          </a:xfrm>
          <a:prstGeom prst="rect">
            <a:avLst/>
          </a:prstGeom>
        </p:spPr>
      </p:pic>
      <p:pic>
        <p:nvPicPr>
          <p:cNvPr id="22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824C4D07-4E36-4BDA-9D70-B71FB4714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962" y="2490611"/>
            <a:ext cx="1933222" cy="2652888"/>
          </a:xfrm>
          <a:prstGeom prst="rect">
            <a:avLst/>
          </a:prstGeom>
        </p:spPr>
      </p:pic>
      <p:pic>
        <p:nvPicPr>
          <p:cNvPr id="2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15473FA-0670-4FE4-931B-47DDE0018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335" y="3721981"/>
            <a:ext cx="477309" cy="465314"/>
          </a:xfrm>
          <a:prstGeom prst="rect">
            <a:avLst/>
          </a:prstGeom>
        </p:spPr>
      </p:pic>
      <p:pic>
        <p:nvPicPr>
          <p:cNvPr id="2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C37497D-B3DA-49C2-8D8D-491CC1900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969" y="3721978"/>
            <a:ext cx="477309" cy="465314"/>
          </a:xfrm>
          <a:prstGeom prst="rect">
            <a:avLst/>
          </a:prstGeom>
        </p:spPr>
      </p:pic>
      <p:pic>
        <p:nvPicPr>
          <p:cNvPr id="2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E2E54A0-42C5-46FF-A32D-412249E0C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335" y="4247622"/>
            <a:ext cx="477309" cy="465314"/>
          </a:xfrm>
          <a:prstGeom prst="rect">
            <a:avLst/>
          </a:prstGeom>
        </p:spPr>
      </p:pic>
      <p:pic>
        <p:nvPicPr>
          <p:cNvPr id="2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BB375BE-9D9A-4A3B-B67B-2D3826709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969" y="4247620"/>
            <a:ext cx="477309" cy="46531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D59C440-B33B-4D55-BFDD-B03CE2AA73C1}"/>
              </a:ext>
            </a:extLst>
          </p:cNvPr>
          <p:cNvCxnSpPr>
            <a:cxnSpLocks/>
          </p:cNvCxnSpPr>
          <p:nvPr/>
        </p:nvCxnSpPr>
        <p:spPr>
          <a:xfrm>
            <a:off x="1687691" y="1384299"/>
            <a:ext cx="366935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EEB9610-A094-4CE7-A69F-10A69B31B964}"/>
              </a:ext>
            </a:extLst>
          </p:cNvPr>
          <p:cNvCxnSpPr>
            <a:cxnSpLocks/>
          </p:cNvCxnSpPr>
          <p:nvPr/>
        </p:nvCxnSpPr>
        <p:spPr>
          <a:xfrm flipH="1">
            <a:off x="3381334" y="1535018"/>
            <a:ext cx="3728167" cy="205567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EED93E-949D-4B8C-9AB3-87DB98BEAEFE}"/>
              </a:ext>
            </a:extLst>
          </p:cNvPr>
          <p:cNvCxnSpPr>
            <a:cxnSpLocks/>
          </p:cNvCxnSpPr>
          <p:nvPr/>
        </p:nvCxnSpPr>
        <p:spPr>
          <a:xfrm flipH="1">
            <a:off x="7044023" y="1792705"/>
            <a:ext cx="276600" cy="17979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C8BAFBF-46D1-4A7B-B169-71E52035A70A}"/>
              </a:ext>
            </a:extLst>
          </p:cNvPr>
          <p:cNvCxnSpPr>
            <a:cxnSpLocks/>
          </p:cNvCxnSpPr>
          <p:nvPr/>
        </p:nvCxnSpPr>
        <p:spPr>
          <a:xfrm flipH="1">
            <a:off x="5163922" y="1672702"/>
            <a:ext cx="2075554" cy="19492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E7CB342-4429-49D1-B33C-A9655DDC6893}"/>
              </a:ext>
            </a:extLst>
          </p:cNvPr>
          <p:cNvCxnSpPr>
            <a:cxnSpLocks/>
          </p:cNvCxnSpPr>
          <p:nvPr/>
        </p:nvCxnSpPr>
        <p:spPr>
          <a:xfrm>
            <a:off x="6493586" y="1422038"/>
            <a:ext cx="565148" cy="346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431808-27F1-41D7-80C4-4A4016711FF9}"/>
              </a:ext>
            </a:extLst>
          </p:cNvPr>
          <p:cNvSpPr txBox="1"/>
          <p:nvPr/>
        </p:nvSpPr>
        <p:spPr>
          <a:xfrm>
            <a:off x="4037058" y="390380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Ingress Controller</a:t>
            </a:r>
          </a:p>
        </p:txBody>
      </p:sp>
      <p:pic>
        <p:nvPicPr>
          <p:cNvPr id="7" name="Picture 7" descr="A picture containing object, first-aid kit&#10;&#10;Description generated with very high confidence">
            <a:extLst>
              <a:ext uri="{FF2B5EF4-FFF2-40B4-BE49-F238E27FC236}">
                <a16:creationId xmlns:a16="http://schemas.microsoft.com/office/drawing/2014/main" id="{71F14755-50A0-43CA-ACC4-3520E1A205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9501" y="994611"/>
            <a:ext cx="798094" cy="798094"/>
          </a:xfrm>
          <a:prstGeom prst="rect">
            <a:avLst/>
          </a:prstGeom>
        </p:spPr>
      </p:pic>
      <p:pic>
        <p:nvPicPr>
          <p:cNvPr id="13" name="Picture 28" descr="A picture containing outdoor, clipart&#10;&#10;Description generated with very high confidence">
            <a:extLst>
              <a:ext uri="{FF2B5EF4-FFF2-40B4-BE49-F238E27FC236}">
                <a16:creationId xmlns:a16="http://schemas.microsoft.com/office/drawing/2014/main" id="{0229B1DB-7D7E-4763-A9CB-1ED9362DF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039" y="809124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821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37A77C1-373A-4BE2-A980-A60DCBB6B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022" y="1140"/>
            <a:ext cx="8412480" cy="51380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04A926-29EA-4A3D-8E40-093135F182A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29</a:t>
            </a:fld>
            <a:endParaRPr lang="en-US" sz="9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2318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7"/>
          <p:cNvSpPr txBox="1">
            <a:spLocks noGrp="1"/>
          </p:cNvSpPr>
          <p:nvPr>
            <p:ph type="title"/>
          </p:nvPr>
        </p:nvSpPr>
        <p:spPr>
          <a:xfrm>
            <a:off x="216243" y="130196"/>
            <a:ext cx="8711550" cy="676575"/>
          </a:xfrm>
          <a:prstGeom prst="rect">
            <a:avLst/>
          </a:prstGeom>
        </p:spPr>
        <p:txBody>
          <a:bodyPr spcFirstLastPara="1" vert="horz" wrap="square" lIns="68569" tIns="34275" rIns="68569" bIns="34275" rtlCol="0" anchor="ctr" anchorCtr="0">
            <a:normAutofit/>
          </a:bodyPr>
          <a:lstStyle/>
          <a:p>
            <a:r>
              <a:rPr lang="en-US" dirty="0"/>
              <a:t>Agenda</a:t>
            </a:r>
            <a:endParaRPr dirty="0"/>
          </a:p>
        </p:txBody>
      </p:sp>
      <p:sp>
        <p:nvSpPr>
          <p:cNvPr id="418" name="Google Shape;418;p47"/>
          <p:cNvSpPr txBox="1">
            <a:spLocks noGrp="1"/>
          </p:cNvSpPr>
          <p:nvPr>
            <p:ph type="sldNum" idx="4294967295"/>
          </p:nvPr>
        </p:nvSpPr>
        <p:spPr>
          <a:xfrm>
            <a:off x="8610551" y="4680867"/>
            <a:ext cx="369225" cy="273825"/>
          </a:xfrm>
          <a:prstGeom prst="rect">
            <a:avLst/>
          </a:prstGeom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US" smtClean="0"/>
              <a:pPr>
                <a:buClr>
                  <a:srgbClr val="000000"/>
                </a:buClr>
              </a:pPr>
              <a:t>3</a:t>
            </a:fld>
            <a:endParaRPr dirty="0"/>
          </a:p>
        </p:txBody>
      </p:sp>
      <p:sp>
        <p:nvSpPr>
          <p:cNvPr id="419" name="Google Shape;419;p47"/>
          <p:cNvSpPr/>
          <p:nvPr/>
        </p:nvSpPr>
        <p:spPr>
          <a:xfrm>
            <a:off x="782465" y="1096816"/>
            <a:ext cx="1588950" cy="67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69" tIns="68569" rIns="68569" bIns="34275" anchor="ctr" anchorCtr="0">
            <a:noAutofit/>
          </a:bodyPr>
          <a:lstStyle/>
          <a:p>
            <a:pPr algn="ctr"/>
            <a:r>
              <a:rPr lang="en-US" sz="1350" b="1" dirty="0">
                <a:latin typeface="Teko"/>
                <a:ea typeface="Teko"/>
                <a:cs typeface="Teko"/>
                <a:sym typeface="Teko"/>
              </a:rPr>
              <a:t>Kubernetes</a:t>
            </a:r>
            <a:endParaRPr sz="1350" dirty="0"/>
          </a:p>
        </p:txBody>
      </p:sp>
      <p:sp>
        <p:nvSpPr>
          <p:cNvPr id="420" name="Google Shape;420;p47"/>
          <p:cNvSpPr/>
          <p:nvPr/>
        </p:nvSpPr>
        <p:spPr>
          <a:xfrm>
            <a:off x="782465" y="1895747"/>
            <a:ext cx="1588950" cy="6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Clr>
                <a:schemeClr val="lt2"/>
              </a:buClr>
              <a:buSzPts val="1800"/>
            </a:pPr>
            <a:r>
              <a:rPr lang="en-US" sz="1350" b="1" dirty="0">
                <a:solidFill>
                  <a:schemeClr val="lt2"/>
                </a:solidFill>
                <a:latin typeface="Teko"/>
                <a:ea typeface="Teko"/>
                <a:cs typeface="Teko"/>
                <a:sym typeface="Teko"/>
              </a:rPr>
              <a:t>Tools</a:t>
            </a:r>
            <a:endParaRPr sz="1350" dirty="0"/>
          </a:p>
        </p:txBody>
      </p:sp>
      <p:sp>
        <p:nvSpPr>
          <p:cNvPr id="421" name="Google Shape;421;p47"/>
          <p:cNvSpPr/>
          <p:nvPr/>
        </p:nvSpPr>
        <p:spPr>
          <a:xfrm>
            <a:off x="782465" y="2694679"/>
            <a:ext cx="1588950" cy="67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Clr>
                <a:schemeClr val="lt2"/>
              </a:buClr>
              <a:buSzPts val="1800"/>
            </a:pPr>
            <a:r>
              <a:rPr lang="en-US" sz="1350" b="1" dirty="0">
                <a:solidFill>
                  <a:schemeClr val="lt2"/>
                </a:solidFill>
                <a:latin typeface="Teko"/>
                <a:ea typeface="Teko"/>
                <a:cs typeface="Teko"/>
                <a:sym typeface="Teko"/>
              </a:rPr>
              <a:t>Kitchen Sink</a:t>
            </a:r>
            <a:endParaRPr sz="1350" dirty="0"/>
          </a:p>
        </p:txBody>
      </p:sp>
      <p:sp>
        <p:nvSpPr>
          <p:cNvPr id="423" name="Google Shape;423;p47"/>
          <p:cNvSpPr/>
          <p:nvPr/>
        </p:nvSpPr>
        <p:spPr>
          <a:xfrm>
            <a:off x="2371368" y="1096816"/>
            <a:ext cx="5876550" cy="675900"/>
          </a:xfrm>
          <a:prstGeom prst="rect">
            <a:avLst/>
          </a:prstGeom>
          <a:solidFill>
            <a:srgbClr val="1A6E9C"/>
          </a:solidFill>
          <a:ln>
            <a:noFill/>
          </a:ln>
        </p:spPr>
        <p:txBody>
          <a:bodyPr spcFirstLastPara="1" wrap="square" lIns="205725" tIns="34275" rIns="68569" bIns="34275" anchor="ctr" anchorCtr="0">
            <a:noAutofit/>
          </a:bodyPr>
          <a:lstStyle/>
          <a:p>
            <a:r>
              <a:rPr lang="en-US" sz="1050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Concepts</a:t>
            </a:r>
            <a:endParaRPr sz="1350" dirty="0"/>
          </a:p>
        </p:txBody>
      </p:sp>
      <p:sp>
        <p:nvSpPr>
          <p:cNvPr id="424" name="Google Shape;424;p47"/>
          <p:cNvSpPr/>
          <p:nvPr/>
        </p:nvSpPr>
        <p:spPr>
          <a:xfrm>
            <a:off x="2371368" y="1895747"/>
            <a:ext cx="5876550" cy="675900"/>
          </a:xfrm>
          <a:prstGeom prst="rect">
            <a:avLst/>
          </a:prstGeom>
          <a:solidFill>
            <a:srgbClr val="B71016"/>
          </a:solidFill>
          <a:ln>
            <a:noFill/>
          </a:ln>
        </p:spPr>
        <p:txBody>
          <a:bodyPr spcFirstLastPara="1" wrap="square" lIns="205725" tIns="34275" rIns="68569" bIns="34275" anchor="ctr" anchorCtr="0">
            <a:no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sz="1050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Where can I get Started?</a:t>
            </a:r>
            <a:endParaRPr sz="1350" dirty="0"/>
          </a:p>
        </p:txBody>
      </p:sp>
      <p:sp>
        <p:nvSpPr>
          <p:cNvPr id="425" name="Google Shape;425;p47"/>
          <p:cNvSpPr/>
          <p:nvPr/>
        </p:nvSpPr>
        <p:spPr>
          <a:xfrm>
            <a:off x="2371368" y="2694677"/>
            <a:ext cx="5876550" cy="675900"/>
          </a:xfrm>
          <a:prstGeom prst="rect">
            <a:avLst/>
          </a:prstGeom>
          <a:solidFill>
            <a:srgbClr val="252628"/>
          </a:solidFill>
          <a:ln>
            <a:noFill/>
          </a:ln>
        </p:spPr>
        <p:txBody>
          <a:bodyPr spcFirstLastPara="1" wrap="square" lIns="205725" tIns="34275" rIns="68569" bIns="34275" anchor="ctr" anchorCtr="0">
            <a:noAutofit/>
          </a:bodyPr>
          <a:lstStyle/>
          <a:p>
            <a:pPr>
              <a:buClr>
                <a:schemeClr val="lt2"/>
              </a:buClr>
              <a:buSzPts val="1400"/>
            </a:pPr>
            <a:r>
              <a:rPr lang="en-US" sz="1050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What Else?</a:t>
            </a:r>
            <a:endParaRPr sz="1350" dirty="0"/>
          </a:p>
        </p:txBody>
      </p:sp>
    </p:spTree>
    <p:extLst>
      <p:ext uri="{BB962C8B-B14F-4D97-AF65-F5344CB8AC3E}">
        <p14:creationId xmlns:p14="http://schemas.microsoft.com/office/powerpoint/2010/main" val="3734298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45E37-FC26-7891-9448-B3D5AD0D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DD7CE-CD89-7308-7C89-B59DF7831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Running Kubernetes Locally</a:t>
            </a:r>
          </a:p>
          <a:p>
            <a:r>
              <a:rPr lang="en-US" dirty="0"/>
              <a:t>Running Kubernetes In The Cloud</a:t>
            </a:r>
          </a:p>
          <a:p>
            <a:r>
              <a:rPr lang="en-US" dirty="0"/>
              <a:t>Dealing with Scale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CA884-06CE-CCD3-B9AB-81E3CBB7E6C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6997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45E37-FC26-7891-9448-B3D5AD0D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Kubernetes Locally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DD7CE-CD89-7308-7C89-B59DF7831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K3d</a:t>
            </a:r>
            <a:endParaRPr lang="en-US" dirty="0"/>
          </a:p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K9s</a:t>
            </a:r>
            <a:endParaRPr lang="en-US" dirty="0"/>
          </a:p>
          <a:p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Rancher</a:t>
            </a:r>
            <a:endParaRPr lang="en-US" dirty="0"/>
          </a:p>
          <a:p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Docker</a:t>
            </a:r>
            <a:endParaRPr lang="en-US" dirty="0"/>
          </a:p>
          <a:p>
            <a:r>
              <a:rPr 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Kind</a:t>
            </a:r>
            <a:endParaRPr lang="en-US" dirty="0"/>
          </a:p>
          <a:p>
            <a:r>
              <a:rPr lang="en-US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KWOK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CA884-06CE-CCD3-B9AB-81E3CBB7E6C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014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45E37-FC26-7891-9448-B3D5AD0D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Kubernetes In the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DD7CE-CD89-7308-7C89-B59DF7831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AKS</a:t>
            </a:r>
          </a:p>
          <a:p>
            <a:r>
              <a:rPr lang="en-US" dirty="0"/>
              <a:t>EKS</a:t>
            </a:r>
          </a:p>
          <a:p>
            <a:r>
              <a:rPr lang="en-US" dirty="0"/>
              <a:t>GKE</a:t>
            </a:r>
          </a:p>
          <a:p>
            <a:endParaRPr lang="en-US" dirty="0"/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Digital Ocean</a:t>
            </a:r>
            <a:endParaRPr lang="en-US" dirty="0"/>
          </a:p>
          <a:p>
            <a:r>
              <a:rPr lang="en-US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CA884-06CE-CCD3-B9AB-81E3CBB7E6C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5197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852A2-2052-97B9-9486-373E6AB58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C147E-300E-BF66-732E-6C7AE57D1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 framework you like</a:t>
            </a:r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ELK</a:t>
            </a:r>
            <a:endParaRPr lang="en-US" dirty="0"/>
          </a:p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PLG</a:t>
            </a:r>
            <a:endParaRPr lang="en-US" dirty="0"/>
          </a:p>
          <a:p>
            <a:r>
              <a:rPr lang="en-US" dirty="0"/>
              <a:t>Don’t Over Alert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BDFFD-D436-29F5-6D23-B6B40A7795F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264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895D6-7C3B-4863-BAAC-4932F7B9E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Packaging and Supply Chain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9E42D-755D-43DC-7401-37DE151BD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Chainguard</a:t>
            </a:r>
            <a:endParaRPr lang="en-US" dirty="0"/>
          </a:p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Zarf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B9F3D-E131-94F6-9878-5C3F49DB4B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580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63485-05F9-92AF-E050-7F016B360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Kitchen Sink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C6C5C-5244-9AB4-564F-DF0102638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https://landscape.cncf.io/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027CBD-2EED-7DE7-BBB4-4A686641ECB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35</a:t>
            </a:fld>
            <a:endParaRPr lang="en-US"/>
          </a:p>
        </p:txBody>
      </p:sp>
      <p:pic>
        <p:nvPicPr>
          <p:cNvPr id="5" name="Homer Video.mp4">
            <a:hlinkClick r:id="" action="ppaction://media"/>
            <a:extLst>
              <a:ext uri="{FF2B5EF4-FFF2-40B4-BE49-F238E27FC236}">
                <a16:creationId xmlns:a16="http://schemas.microsoft.com/office/drawing/2014/main" id="{FD450F55-E7AD-37B1-5CB0-3EFAE36D0D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8650" y="1674264"/>
            <a:ext cx="3788286" cy="21047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098B20-ADC7-FE14-2198-3AC7851B397A}"/>
              </a:ext>
            </a:extLst>
          </p:cNvPr>
          <p:cNvSpPr txBox="1"/>
          <p:nvPr/>
        </p:nvSpPr>
        <p:spPr>
          <a:xfrm>
            <a:off x="607868" y="3872113"/>
            <a:ext cx="532012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350" dirty="0" err="1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twitter.com</a:t>
            </a:r>
            <a:r>
              <a:rPr lang="en-US" sz="135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350" dirty="0" err="1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memenetes</a:t>
            </a:r>
            <a:r>
              <a:rPr lang="en-US" sz="135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/status/1637861860039876624</a:t>
            </a:r>
            <a:endParaRPr lang="en-US" sz="13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05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7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/>
          <a:p>
            <a:pPr>
              <a:buSzPts val="3600"/>
            </a:pPr>
            <a:r>
              <a:rPr lang="en-US" dirty="0"/>
              <a:t>Get In Touch</a:t>
            </a:r>
            <a:endParaRPr dirty="0"/>
          </a:p>
        </p:txBody>
      </p:sp>
      <p:sp>
        <p:nvSpPr>
          <p:cNvPr id="343" name="Google Shape;343;p40"/>
          <p:cNvSpPr txBox="1">
            <a:spLocks noGrp="1"/>
          </p:cNvSpPr>
          <p:nvPr>
            <p:ph type="sldNum" idx="4294967295"/>
          </p:nvPr>
        </p:nvSpPr>
        <p:spPr>
          <a:xfrm>
            <a:off x="8610551" y="4680867"/>
            <a:ext cx="36925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36</a:t>
            </a:fld>
            <a:endParaRPr/>
          </a:p>
        </p:txBody>
      </p:sp>
      <p:sp>
        <p:nvSpPr>
          <p:cNvPr id="2" name="Google Shape;570;p55">
            <a:extLst>
              <a:ext uri="{FF2B5EF4-FFF2-40B4-BE49-F238E27FC236}">
                <a16:creationId xmlns:a16="http://schemas.microsoft.com/office/drawing/2014/main" id="{10055225-D7AC-9A4A-2B4B-82B704FB9212}"/>
              </a:ext>
            </a:extLst>
          </p:cNvPr>
          <p:cNvSpPr txBox="1">
            <a:spLocks/>
          </p:cNvSpPr>
          <p:nvPr/>
        </p:nvSpPr>
        <p:spPr>
          <a:xfrm>
            <a:off x="536693" y="2499114"/>
            <a:ext cx="4411575" cy="29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  <a:latin typeface="Poppins"/>
                <a:ea typeface="Poppins"/>
                <a:cs typeface="Poppins"/>
              </a:defRPr>
            </a:lvl1pPr>
            <a:lvl2pPr marL="914400" indent="-22860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</a:defRPr>
            </a:lvl2pPr>
            <a:lvl3pPr marL="1371600" indent="-22860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  <a:latin typeface="Poppins"/>
                <a:ea typeface="Poppins"/>
                <a:cs typeface="Poppins"/>
              </a:defRPr>
            </a:lvl3pPr>
            <a:lvl4pPr marL="1828800" indent="-228600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  <a:latin typeface="Poppins"/>
                <a:ea typeface="Poppins"/>
                <a:cs typeface="Poppins"/>
              </a:defRPr>
            </a:lvl4pPr>
            <a:lvl5pPr marL="22860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5pPr>
            <a:lvl6pPr marL="27432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r>
              <a:rPr lang="en-US" sz="1500"/>
              <a:t>@JvB</a:t>
            </a:r>
            <a:endParaRPr lang="en-US" sz="1500" dirty="0"/>
          </a:p>
        </p:txBody>
      </p:sp>
      <p:sp>
        <p:nvSpPr>
          <p:cNvPr id="3" name="Google Shape;570;p55">
            <a:extLst>
              <a:ext uri="{FF2B5EF4-FFF2-40B4-BE49-F238E27FC236}">
                <a16:creationId xmlns:a16="http://schemas.microsoft.com/office/drawing/2014/main" id="{7194264E-759D-BDCE-CF8C-46EE821A9178}"/>
              </a:ext>
            </a:extLst>
          </p:cNvPr>
          <p:cNvSpPr txBox="1">
            <a:spLocks/>
          </p:cNvSpPr>
          <p:nvPr/>
        </p:nvSpPr>
        <p:spPr>
          <a:xfrm>
            <a:off x="536693" y="2719172"/>
            <a:ext cx="4411575" cy="29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sz="1500" dirty="0"/>
              <a:t>@</a:t>
            </a:r>
            <a:r>
              <a:rPr lang="en-US" sz="1500" dirty="0" err="1">
                <a:sym typeface="Arial"/>
              </a:rPr>
              <a:t>jasonvanbrackel</a:t>
            </a:r>
            <a:endParaRPr lang="en-US" sz="1500" dirty="0">
              <a:sym typeface="Arial"/>
            </a:endParaRPr>
          </a:p>
        </p:txBody>
      </p:sp>
      <p:sp>
        <p:nvSpPr>
          <p:cNvPr id="4" name="Google Shape;570;p55">
            <a:extLst>
              <a:ext uri="{FF2B5EF4-FFF2-40B4-BE49-F238E27FC236}">
                <a16:creationId xmlns:a16="http://schemas.microsoft.com/office/drawing/2014/main" id="{75D769FC-FA90-CF3A-D281-2176DB2789E1}"/>
              </a:ext>
            </a:extLst>
          </p:cNvPr>
          <p:cNvSpPr txBox="1">
            <a:spLocks/>
          </p:cNvSpPr>
          <p:nvPr/>
        </p:nvSpPr>
        <p:spPr>
          <a:xfrm>
            <a:off x="536693" y="2939229"/>
            <a:ext cx="4411575" cy="29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sz="1500" dirty="0" err="1"/>
              <a:t>jasonvanbrackel</a:t>
            </a:r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A7FF43-3C18-C580-95BB-777EB3923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23" y="2786491"/>
            <a:ext cx="224150" cy="1844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C5E483-5FDB-55C7-6C8F-793E34EFF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323" y="2990306"/>
            <a:ext cx="224150" cy="2615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12DCB7-5346-45C2-5A2D-E4C5CB871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243" y="2422540"/>
            <a:ext cx="478310" cy="47831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70;p55">
            <a:extLst>
              <a:ext uri="{FF2B5EF4-FFF2-40B4-BE49-F238E27FC236}">
                <a16:creationId xmlns:a16="http://schemas.microsoft.com/office/drawing/2014/main" id="{7144E4DB-E8DC-1B27-E7AE-DA2A2B8EEA52}"/>
              </a:ext>
            </a:extLst>
          </p:cNvPr>
          <p:cNvSpPr txBox="1">
            <a:spLocks/>
          </p:cNvSpPr>
          <p:nvPr/>
        </p:nvSpPr>
        <p:spPr>
          <a:xfrm>
            <a:off x="567473" y="1270937"/>
            <a:ext cx="4411575" cy="29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  <a:latin typeface="Poppins"/>
                <a:ea typeface="Poppins"/>
                <a:cs typeface="Poppins"/>
              </a:defRPr>
            </a:lvl1pPr>
            <a:lvl2pPr marL="914400" indent="-22860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</a:defRPr>
            </a:lvl2pPr>
            <a:lvl3pPr marL="1371600" indent="-22860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  <a:latin typeface="Poppins"/>
                <a:ea typeface="Poppins"/>
                <a:cs typeface="Poppins"/>
              </a:defRPr>
            </a:lvl3pPr>
            <a:lvl4pPr marL="1828800" indent="-228600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  <a:latin typeface="Poppins"/>
                <a:ea typeface="Poppins"/>
                <a:cs typeface="Poppins"/>
              </a:defRPr>
            </a:lvl4pPr>
            <a:lvl5pPr marL="22860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5pPr>
            <a:lvl6pPr marL="27432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r>
              <a:rPr lang="en-US" sz="900" dirty="0"/>
              <a:t>#Zarf at https://</a:t>
            </a:r>
            <a:r>
              <a:rPr lang="en-US" sz="900" dirty="0" err="1"/>
              <a:t>slack.kubernetes.io</a:t>
            </a:r>
            <a:endParaRPr lang="en-US" sz="900" dirty="0"/>
          </a:p>
        </p:txBody>
      </p:sp>
      <p:sp>
        <p:nvSpPr>
          <p:cNvPr id="9" name="Google Shape;570;p55">
            <a:extLst>
              <a:ext uri="{FF2B5EF4-FFF2-40B4-BE49-F238E27FC236}">
                <a16:creationId xmlns:a16="http://schemas.microsoft.com/office/drawing/2014/main" id="{AC8E2E6D-D912-A607-019B-FEDFF824FB6B}"/>
              </a:ext>
            </a:extLst>
          </p:cNvPr>
          <p:cNvSpPr txBox="1">
            <a:spLocks/>
          </p:cNvSpPr>
          <p:nvPr/>
        </p:nvSpPr>
        <p:spPr>
          <a:xfrm>
            <a:off x="567473" y="1490994"/>
            <a:ext cx="4411575" cy="29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sz="1500" dirty="0"/>
              <a:t>@</a:t>
            </a:r>
            <a:r>
              <a:rPr lang="en-US" sz="1500" dirty="0" err="1"/>
              <a:t>defenseunicorns</a:t>
            </a:r>
            <a:endParaRPr lang="en-US" sz="1500" dirty="0"/>
          </a:p>
        </p:txBody>
      </p:sp>
      <p:sp>
        <p:nvSpPr>
          <p:cNvPr id="10" name="Google Shape;570;p55">
            <a:extLst>
              <a:ext uri="{FF2B5EF4-FFF2-40B4-BE49-F238E27FC236}">
                <a16:creationId xmlns:a16="http://schemas.microsoft.com/office/drawing/2014/main" id="{75B11453-116C-27CA-DEAF-4B93581E9782}"/>
              </a:ext>
            </a:extLst>
          </p:cNvPr>
          <p:cNvSpPr txBox="1">
            <a:spLocks/>
          </p:cNvSpPr>
          <p:nvPr/>
        </p:nvSpPr>
        <p:spPr>
          <a:xfrm>
            <a:off x="567473" y="1729841"/>
            <a:ext cx="4411575" cy="29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sz="1500" dirty="0"/>
              <a:t>Defense Unicorns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4EC920-EE42-6156-FAD3-E7CA6B1D5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03" y="1558313"/>
            <a:ext cx="224150" cy="1844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8A0E6F-7D91-1CDF-DFC8-E0818521B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023" y="1194363"/>
            <a:ext cx="478310" cy="4783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C94B03-0065-2DA0-D6C4-5CDA0113DC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3135" r="15495"/>
          <a:stretch/>
        </p:blipFill>
        <p:spPr>
          <a:xfrm>
            <a:off x="343650" y="1781458"/>
            <a:ext cx="245209" cy="21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161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7882E-2E82-F1F5-9559-775A32292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This </a:t>
            </a:r>
            <a:r>
              <a:rPr lang="en-US" dirty="0" err="1"/>
              <a:t>Powerpoint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E91DBE-0649-1CE1-FB49-59DCA0038252}"/>
              </a:ext>
            </a:extLst>
          </p:cNvPr>
          <p:cNvSpPr txBox="1"/>
          <p:nvPr/>
        </p:nvSpPr>
        <p:spPr>
          <a:xfrm>
            <a:off x="2172263" y="4336771"/>
            <a:ext cx="4799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github.com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JasonvanBrackel</a:t>
            </a:r>
            <a:r>
              <a:rPr lang="en-US" dirty="0">
                <a:solidFill>
                  <a:schemeClr val="bg1"/>
                </a:solidFill>
              </a:rPr>
              <a:t>/OSS2023.git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95F21B-5ECD-F27B-C66A-6859CFEC7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577" y="851338"/>
            <a:ext cx="3440824" cy="344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2251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0259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F9A4-E9E0-461A-B311-E30AB945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Kubernetes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013B2B-80E5-4EAF-9B67-3F5D57EB3A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Orchestrates Containers</a:t>
            </a:r>
          </a:p>
          <a:p>
            <a:r>
              <a:rPr lang="en-US" sz="2100" dirty="0"/>
              <a:t>That’s it?  That’s all it does!</a:t>
            </a:r>
          </a:p>
        </p:txBody>
      </p:sp>
      <p:pic>
        <p:nvPicPr>
          <p:cNvPr id="7" name="Shape 49">
            <a:extLst>
              <a:ext uri="{FF2B5EF4-FFF2-40B4-BE49-F238E27FC236}">
                <a16:creationId xmlns:a16="http://schemas.microsoft.com/office/drawing/2014/main" id="{BBED69C5-91FC-49EC-9359-91A071C094E9}"/>
              </a:ext>
            </a:extLst>
          </p:cNvPr>
          <p:cNvPicPr preferRelativeResize="0">
            <a:picLocks noGrp="1"/>
          </p:cNvPicPr>
          <p:nvPr>
            <p:ph sz="half"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804673" y="870490"/>
            <a:ext cx="3074717" cy="29837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26911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7882E-2E82-F1F5-9559-775A32292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out Zarf!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E91DBE-0649-1CE1-FB49-59DCA0038252}"/>
              </a:ext>
            </a:extLst>
          </p:cNvPr>
          <p:cNvSpPr txBox="1"/>
          <p:nvPr/>
        </p:nvSpPr>
        <p:spPr>
          <a:xfrm>
            <a:off x="2172263" y="4336771"/>
            <a:ext cx="4799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zarf.dev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501FA2-8E1D-254B-0673-F18AE9B0A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358" y="778108"/>
            <a:ext cx="3587283" cy="3587283"/>
          </a:xfrm>
          <a:prstGeom prst="rect">
            <a:avLst/>
          </a:prstGeom>
        </p:spPr>
      </p:pic>
      <p:pic>
        <p:nvPicPr>
          <p:cNvPr id="1026" name="Picture 2" descr="Zarf">
            <a:extLst>
              <a:ext uri="{FF2B5EF4-FFF2-40B4-BE49-F238E27FC236}">
                <a16:creationId xmlns:a16="http://schemas.microsoft.com/office/drawing/2014/main" id="{C4462B75-0E8F-D5FE-1A10-20B4F1AA4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176" y="2192629"/>
            <a:ext cx="755034" cy="71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881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F9A4-E9E0-461A-B311-E30AB945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Is Complex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013B2B-80E5-4EAF-9B67-3F5D57EB3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3737" y="1098624"/>
            <a:ext cx="4419897" cy="2983230"/>
          </a:xfrm>
        </p:spPr>
        <p:txBody>
          <a:bodyPr>
            <a:normAutofit/>
          </a:bodyPr>
          <a:lstStyle/>
          <a:p>
            <a:r>
              <a:rPr lang="en-US" sz="2100" dirty="0"/>
              <a:t>Scale</a:t>
            </a:r>
          </a:p>
          <a:p>
            <a:r>
              <a:rPr lang="en-US" sz="2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Kubernetes Reference API</a:t>
            </a:r>
            <a:endParaRPr lang="en-US" sz="2100" dirty="0"/>
          </a:p>
          <a:p>
            <a:r>
              <a:rPr lang="en-US" sz="2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is Kubernetes Physically Speaking?</a:t>
            </a:r>
            <a:endParaRPr lang="en-US" sz="21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A8919FF-9E69-4025-81EA-63CC3BE127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457200" y="1098624"/>
            <a:ext cx="3565922" cy="274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66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F9A4-E9E0-461A-B311-E30AB945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Is Complex</a:t>
            </a: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D5B4F41C-5F5C-6B28-1C5B-2FCC93533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31" y="806729"/>
            <a:ext cx="2888829" cy="2980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37480F-23C1-4C83-B08C-B885FB4D3FC0}"/>
              </a:ext>
            </a:extLst>
          </p:cNvPr>
          <p:cNvSpPr txBox="1"/>
          <p:nvPr/>
        </p:nvSpPr>
        <p:spPr>
          <a:xfrm>
            <a:off x="309730" y="3857908"/>
            <a:ext cx="4904579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350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twitter.com</a:t>
            </a:r>
            <a:r>
              <a:rPr lang="en-US" sz="135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350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memenetes</a:t>
            </a:r>
            <a:r>
              <a:rPr lang="en-US" sz="135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/status/1633876132855709697</a:t>
            </a:r>
            <a:endParaRPr lang="en-US" sz="13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939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F9A4-E9E0-461A-B311-E30AB945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Is Complex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37480F-23C1-4C83-B08C-B885FB4D3FC0}"/>
              </a:ext>
            </a:extLst>
          </p:cNvPr>
          <p:cNvSpPr txBox="1"/>
          <p:nvPr/>
        </p:nvSpPr>
        <p:spPr>
          <a:xfrm>
            <a:off x="540532" y="4004675"/>
            <a:ext cx="5055049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https://twitter.com/memenetes/status/1631339227785969664</a:t>
            </a:r>
            <a:endParaRPr lang="en-US" sz="1350" dirty="0">
              <a:solidFill>
                <a:schemeClr val="bg1"/>
              </a:solidFill>
            </a:endParaRPr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8D3E20D1-87CE-DB48-91C5-AFC3B4A48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32" y="838743"/>
            <a:ext cx="5826219" cy="305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426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F9A4-E9E0-461A-B311-E30AB945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Developers care?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B188611-CA79-43A8-9C70-5EE1C0C52B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3200" dirty="0"/>
              <a:t>Containerized Applications</a:t>
            </a:r>
          </a:p>
          <a:p>
            <a:r>
              <a:rPr lang="en-US" sz="3200" dirty="0"/>
              <a:t>Breaking the Monolith</a:t>
            </a:r>
          </a:p>
          <a:p>
            <a:r>
              <a:rPr lang="en-US" sz="3200" dirty="0"/>
              <a:t>It’s the Substrate</a:t>
            </a:r>
          </a:p>
          <a:p>
            <a:endParaRPr lang="en-US"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660963C4-BFEF-2DCD-C52D-AD151D2823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1543844"/>
            <a:ext cx="38862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468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626DA-ABC8-42A9-BBBB-16C987493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</a:t>
            </a:r>
          </a:p>
        </p:txBody>
      </p:sp>
      <p:pic>
        <p:nvPicPr>
          <p:cNvPr id="5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C47985C4-6F8B-42BE-BA00-ACF4F8C74F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04672" y="1079897"/>
            <a:ext cx="3055015" cy="2983706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D3B650-70ED-49E9-A105-9F071B6E55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Co-scheduled</a:t>
            </a:r>
          </a:p>
          <a:p>
            <a:r>
              <a:rPr lang="en-US" dirty="0"/>
              <a:t>Shared Network Namespace</a:t>
            </a:r>
          </a:p>
          <a:p>
            <a:r>
              <a:rPr lang="en-US" dirty="0"/>
              <a:t>Shared Files System</a:t>
            </a:r>
          </a:p>
        </p:txBody>
      </p:sp>
    </p:spTree>
    <p:extLst>
      <p:ext uri="{BB962C8B-B14F-4D97-AF65-F5344CB8AC3E}">
        <p14:creationId xmlns:p14="http://schemas.microsoft.com/office/powerpoint/2010/main" val="3694228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6217</TotalTime>
  <Words>595</Words>
  <Application>Microsoft Macintosh PowerPoint</Application>
  <PresentationFormat>On-screen Show (16:9)</PresentationFormat>
  <Paragraphs>198</Paragraphs>
  <Slides>40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Helvetica Neue Light</vt:lpstr>
      <vt:lpstr>Lucida Console</vt:lpstr>
      <vt:lpstr>Poppins</vt:lpstr>
      <vt:lpstr>Teko</vt:lpstr>
      <vt:lpstr>Office Theme</vt:lpstr>
      <vt:lpstr>PowerPoint Presentation</vt:lpstr>
      <vt:lpstr>CONTACT ME</vt:lpstr>
      <vt:lpstr>Agenda</vt:lpstr>
      <vt:lpstr>What is Kubernetes</vt:lpstr>
      <vt:lpstr>It Is Complex</vt:lpstr>
      <vt:lpstr>It Is Complex</vt:lpstr>
      <vt:lpstr>It Is Complex</vt:lpstr>
      <vt:lpstr>Why Should Developers care?</vt:lpstr>
      <vt:lpstr>Pod</vt:lpstr>
      <vt:lpstr>ReplicaSet</vt:lpstr>
      <vt:lpstr>ReplicaSet</vt:lpstr>
      <vt:lpstr>ReplicaSet</vt:lpstr>
      <vt:lpstr>Deployments</vt:lpstr>
      <vt:lpstr>Deployments</vt:lpstr>
      <vt:lpstr>Deployments</vt:lpstr>
      <vt:lpstr>Deployments</vt:lpstr>
      <vt:lpstr>Deployments</vt:lpstr>
      <vt:lpstr>How are these Connected?</vt:lpstr>
      <vt:lpstr>How are these Connected?</vt:lpstr>
      <vt:lpstr>How are these Connected?</vt:lpstr>
      <vt:lpstr>Let’s Take a look</vt:lpstr>
      <vt:lpstr>Services</vt:lpstr>
      <vt:lpstr>Services (Node Port)</vt:lpstr>
      <vt:lpstr>Services (Load Balancer)</vt:lpstr>
      <vt:lpstr>Config Maps &amp; Secrets</vt:lpstr>
      <vt:lpstr>Config Maps &amp; Secrets</vt:lpstr>
      <vt:lpstr>Ingresses</vt:lpstr>
      <vt:lpstr>Ingresses</vt:lpstr>
      <vt:lpstr>PowerPoint Presentation</vt:lpstr>
      <vt:lpstr>Tools</vt:lpstr>
      <vt:lpstr>Running Kubernetes Locally</vt:lpstr>
      <vt:lpstr>Running Kubernetes In the Cloud</vt:lpstr>
      <vt:lpstr>Dealing with Scale</vt:lpstr>
      <vt:lpstr>Packaging and Supply Chain Security</vt:lpstr>
      <vt:lpstr>The Kitchen Sink</vt:lpstr>
      <vt:lpstr>Get In Touch</vt:lpstr>
      <vt:lpstr>PowerPoint Presentation</vt:lpstr>
      <vt:lpstr>Get This Powerpoint</vt:lpstr>
      <vt:lpstr>PowerPoint Presentation</vt:lpstr>
      <vt:lpstr>Check out Zarf!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Amanda Cohen</dc:creator>
  <cp:lastModifiedBy>Jason van Brackel</cp:lastModifiedBy>
  <cp:revision>67</cp:revision>
  <dcterms:created xsi:type="dcterms:W3CDTF">2015-04-06T18:30:18Z</dcterms:created>
  <dcterms:modified xsi:type="dcterms:W3CDTF">2023-05-04T02:23:54Z</dcterms:modified>
</cp:coreProperties>
</file>